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31" r:id="rId2"/>
    <p:sldMasterId id="2147483670" r:id="rId3"/>
    <p:sldMasterId id="2147483691" r:id="rId4"/>
  </p:sldMasterIdLst>
  <p:notesMasterIdLst>
    <p:notesMasterId r:id="rId4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2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300" r:id="rId23"/>
    <p:sldId id="274" r:id="rId24"/>
    <p:sldId id="275" r:id="rId25"/>
    <p:sldId id="276" r:id="rId26"/>
    <p:sldId id="277" r:id="rId27"/>
    <p:sldId id="293" r:id="rId28"/>
    <p:sldId id="294" r:id="rId29"/>
    <p:sldId id="280" r:id="rId30"/>
    <p:sldId id="281" r:id="rId31"/>
    <p:sldId id="282" r:id="rId32"/>
    <p:sldId id="278" r:id="rId33"/>
    <p:sldId id="279" r:id="rId34"/>
    <p:sldId id="283" r:id="rId35"/>
    <p:sldId id="284" r:id="rId36"/>
    <p:sldId id="285" r:id="rId37"/>
    <p:sldId id="298" r:id="rId38"/>
    <p:sldId id="288" r:id="rId39"/>
    <p:sldId id="299" r:id="rId40"/>
    <p:sldId id="289" r:id="rId41"/>
    <p:sldId id="291" r:id="rId42"/>
    <p:sldId id="292" r:id="rId43"/>
    <p:sldId id="295" r:id="rId44"/>
    <p:sldId id="296" r:id="rId45"/>
    <p:sldId id="297" r:id="rId46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F6BAE"/>
    <a:srgbClr val="FC9804"/>
    <a:srgbClr val="FFCC00"/>
    <a:srgbClr val="F0DC08"/>
    <a:srgbClr val="EFE12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525" autoAdjust="0"/>
    <p:restoredTop sz="86156" autoAdjust="0"/>
  </p:normalViewPr>
  <p:slideViewPr>
    <p:cSldViewPr>
      <p:cViewPr varScale="1">
        <p:scale>
          <a:sx n="87" d="100"/>
          <a:sy n="87" d="100"/>
        </p:scale>
        <p:origin x="74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1" tIns="47370" rIns="94741" bIns="4737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6"/>
          </a:xfrm>
          <a:prstGeom prst="rect">
            <a:avLst/>
          </a:prstGeom>
        </p:spPr>
        <p:txBody>
          <a:bodyPr vert="horz" lIns="94741" tIns="47370" rIns="94741" bIns="4737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4741" tIns="47370" rIns="94741" bIns="47370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3131840" y="4523636"/>
            <a:ext cx="6017581" cy="1065604"/>
          </a:xfrm>
          <a:prstGeom prst="rect">
            <a:avLst/>
          </a:prstGeom>
          <a:solidFill>
            <a:schemeClr val="bg1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DE12"/>
              </a:solidFill>
            </a:endParaRP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3131840" y="5275833"/>
            <a:ext cx="6012163" cy="0"/>
          </a:xfrm>
          <a:prstGeom prst="line">
            <a:avLst/>
          </a:prstGeom>
          <a:ln w="73025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4705394"/>
            <a:ext cx="593580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704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253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937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692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12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82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7260" y="4689711"/>
            <a:ext cx="72108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11356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11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29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6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131840" y="4409665"/>
            <a:ext cx="5935803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36949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4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415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67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903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0" y="743602"/>
            <a:ext cx="7452326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933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blanc -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22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2088" y="620688"/>
            <a:ext cx="7772400" cy="1470025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860084" y="6356350"/>
            <a:ext cx="5112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373510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rgbClr val="EFE125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7" y="4699560"/>
            <a:ext cx="7206973" cy="56507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977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80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79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4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58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55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6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5" y="137898"/>
            <a:ext cx="1680901" cy="757188"/>
          </a:xfrm>
          <a:prstGeom prst="rect">
            <a:avLst/>
          </a:prstGeom>
          <a:effectLst>
            <a:outerShdw blurRad="76200" dist="12700" dir="6600000" sx="103000" sy="103000" algn="l" rotWithShape="0">
              <a:schemeClr val="bg1"/>
            </a:outerShdw>
          </a:effec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94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613186"/>
            <a:ext cx="6737130" cy="624814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7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10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hf sldNum="0" hdr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95673"/>
            <a:ext cx="7211424" cy="5650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5840"/>
            <a:ext cx="1224136" cy="55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3" r:id="rId2"/>
    <p:sldLayoutId id="2147483685" r:id="rId3"/>
    <p:sldLayoutId id="2147483709" r:id="rId4"/>
    <p:sldLayoutId id="2147483686" r:id="rId5"/>
    <p:sldLayoutId id="2147483710" r:id="rId6"/>
    <p:sldLayoutId id="2147483687" r:id="rId7"/>
    <p:sldLayoutId id="2147483712" r:id="rId8"/>
    <p:sldLayoutId id="2147483699" r:id="rId9"/>
    <p:sldLayoutId id="2147483711" r:id="rId10"/>
    <p:sldLayoutId id="2147483736" r:id="rId11"/>
    <p:sldLayoutId id="2147483737" r:id="rId12"/>
  </p:sldLayoutIdLst>
  <p:hf sldNum="0"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0DC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1680" y="194400"/>
            <a:ext cx="724712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59999"/>
            <a:ext cx="817248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8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pied de page 4"/>
          <p:cNvSpPr txBox="1">
            <a:spLocks/>
          </p:cNvSpPr>
          <p:nvPr userDrawn="1"/>
        </p:nvSpPr>
        <p:spPr>
          <a:xfrm>
            <a:off x="1731789" y="6356350"/>
            <a:ext cx="6656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/>
              <a:t>XXXXXXX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32000" y="6372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4" r:id="rId2"/>
    <p:sldLayoutId id="2147483693" r:id="rId3"/>
    <p:sldLayoutId id="2147483705" r:id="rId4"/>
    <p:sldLayoutId id="2147483694" r:id="rId5"/>
    <p:sldLayoutId id="2147483706" r:id="rId6"/>
    <p:sldLayoutId id="2147483695" r:id="rId7"/>
    <p:sldLayoutId id="2147483707" r:id="rId8"/>
    <p:sldLayoutId id="2147483734" r:id="rId9"/>
    <p:sldLayoutId id="2147483735" r:id="rId10"/>
  </p:sldLayoutIdLst>
  <p:hf sldNum="0"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jira.synchrotron-soleil.fr/jira/browse/SCAN-763" TargetMode="Externa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0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0.xml"/><Relationship Id="rId4" Type="http://schemas.openxmlformats.org/officeDocument/2006/relationships/slide" Target="slide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0.xml"/><Relationship Id="rId5" Type="http://schemas.openxmlformats.org/officeDocument/2006/relationships/slide" Target="slide24.xml"/><Relationship Id="rId4" Type="http://schemas.openxmlformats.org/officeDocument/2006/relationships/slide" Target="slide2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Salsa User Manual</a:t>
            </a:r>
            <a:br>
              <a:rPr lang="fr-FR" dirty="0"/>
            </a:br>
            <a:br>
              <a:rPr lang="fr-FR" sz="600" dirty="0"/>
            </a:br>
            <a:r>
              <a:rPr lang="fr-FR" sz="1400" i="1" dirty="0"/>
              <a:t>last update July 2023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880974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Software packages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10</a:t>
            </a:fld>
            <a:endParaRPr lang="fr-FR" sz="1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547009" y="5326743"/>
            <a:ext cx="8382679" cy="972456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DEVICE_ROOT</a:t>
            </a:r>
          </a:p>
        </p:txBody>
      </p:sp>
      <p:sp>
        <p:nvSpPr>
          <p:cNvPr id="22" name="ZoneTexte 1"/>
          <p:cNvSpPr txBox="1">
            <a:spLocks noChangeArrowheads="1"/>
          </p:cNvSpPr>
          <p:nvPr/>
        </p:nvSpPr>
        <p:spPr bwMode="auto">
          <a:xfrm>
            <a:off x="3571280" y="5818044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ds_ScanServer</a:t>
            </a:r>
            <a:endParaRPr lang="fr-FR" sz="1800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665560" y="5818972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6545585" y="5816458"/>
            <a:ext cx="2274887" cy="3688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ds_DataFitter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47009" y="2699654"/>
            <a:ext cx="8368391" cy="2467431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LIVE_ROOT</a:t>
            </a:r>
          </a:p>
        </p:txBody>
      </p:sp>
      <p:sp>
        <p:nvSpPr>
          <p:cNvPr id="26" name="ZoneTexte 1"/>
          <p:cNvSpPr txBox="1">
            <a:spLocks noChangeArrowheads="1"/>
          </p:cNvSpPr>
          <p:nvPr/>
        </p:nvSpPr>
        <p:spPr bwMode="auto">
          <a:xfrm>
            <a:off x="3115695" y="3298046"/>
            <a:ext cx="2958079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SALSA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47009" y="1045026"/>
            <a:ext cx="8368390" cy="151992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PASSERELLE_ROOT</a:t>
            </a:r>
          </a:p>
        </p:txBody>
      </p:sp>
      <p:sp>
        <p:nvSpPr>
          <p:cNvPr id="28" name="ZoneTexte 1"/>
          <p:cNvSpPr txBox="1">
            <a:spLocks noChangeArrowheads="1"/>
          </p:cNvSpPr>
          <p:nvPr/>
        </p:nvSpPr>
        <p:spPr bwMode="auto">
          <a:xfrm>
            <a:off x="5004048" y="1575944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Passerelle</a:t>
            </a:r>
          </a:p>
        </p:txBody>
      </p:sp>
      <p:sp>
        <p:nvSpPr>
          <p:cNvPr id="29" name="ZoneTexte 1"/>
          <p:cNvSpPr txBox="1">
            <a:spLocks noChangeArrowheads="1"/>
          </p:cNvSpPr>
          <p:nvPr/>
        </p:nvSpPr>
        <p:spPr bwMode="auto">
          <a:xfrm>
            <a:off x="1267024" y="1590458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Bossanova</a:t>
            </a:r>
          </a:p>
        </p:txBody>
      </p:sp>
      <p:sp>
        <p:nvSpPr>
          <p:cNvPr id="30" name="ZoneTexte 1"/>
          <p:cNvSpPr txBox="1">
            <a:spLocks noChangeArrowheads="1"/>
          </p:cNvSpPr>
          <p:nvPr/>
        </p:nvSpPr>
        <p:spPr bwMode="auto">
          <a:xfrm>
            <a:off x="4709319" y="4607520"/>
            <a:ext cx="2009888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SalsaAPI</a:t>
            </a:r>
            <a:endParaRPr lang="fr-FR" sz="1800" dirty="0"/>
          </a:p>
        </p:txBody>
      </p:sp>
      <p:sp>
        <p:nvSpPr>
          <p:cNvPr id="31" name="ZoneTexte 1"/>
          <p:cNvSpPr txBox="1">
            <a:spLocks noChangeArrowheads="1"/>
          </p:cNvSpPr>
          <p:nvPr/>
        </p:nvSpPr>
        <p:spPr bwMode="auto">
          <a:xfrm>
            <a:off x="2276420" y="4607520"/>
            <a:ext cx="204980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Comete</a:t>
            </a:r>
            <a:endParaRPr lang="fr-FR" sz="1800" dirty="0"/>
          </a:p>
        </p:txBody>
      </p:sp>
      <p:sp>
        <p:nvSpPr>
          <p:cNvPr id="32" name="ZoneTexte 1"/>
          <p:cNvSpPr txBox="1">
            <a:spLocks noChangeArrowheads="1"/>
          </p:cNvSpPr>
          <p:nvPr/>
        </p:nvSpPr>
        <p:spPr bwMode="auto">
          <a:xfrm>
            <a:off x="3230278" y="2080383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b="1" dirty="0" err="1">
                <a:solidFill>
                  <a:srgbClr val="FF0000"/>
                </a:solidFill>
              </a:rPr>
              <a:t>SalsaAPI</a:t>
            </a:r>
            <a:r>
              <a:rPr lang="fr-FR" sz="1800" b="1" dirty="0">
                <a:solidFill>
                  <a:srgbClr val="FF0000"/>
                </a:solidFill>
              </a:rPr>
              <a:t> (Duplication)</a:t>
            </a:r>
          </a:p>
        </p:txBody>
      </p:sp>
      <p:sp>
        <p:nvSpPr>
          <p:cNvPr id="33" name="ZoneTexte 1"/>
          <p:cNvSpPr txBox="1">
            <a:spLocks noChangeArrowheads="1"/>
          </p:cNvSpPr>
          <p:nvPr/>
        </p:nvSpPr>
        <p:spPr bwMode="auto">
          <a:xfrm>
            <a:off x="1074266" y="3962397"/>
            <a:ext cx="2345606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DataRecorderBean</a:t>
            </a:r>
            <a:endParaRPr lang="fr-FR" sz="1800" dirty="0"/>
          </a:p>
        </p:txBody>
      </p:sp>
      <p:sp>
        <p:nvSpPr>
          <p:cNvPr id="34" name="ZoneTexte 1"/>
          <p:cNvSpPr txBox="1">
            <a:spLocks noChangeArrowheads="1"/>
          </p:cNvSpPr>
          <p:nvPr/>
        </p:nvSpPr>
        <p:spPr bwMode="auto">
          <a:xfrm>
            <a:off x="6444207" y="3962397"/>
            <a:ext cx="2343965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DataFitterBean</a:t>
            </a:r>
            <a:endParaRPr lang="fr-FR" sz="1800" dirty="0"/>
          </a:p>
        </p:txBody>
      </p:sp>
      <p:sp>
        <p:nvSpPr>
          <p:cNvPr id="35" name="ZoneTexte 1"/>
          <p:cNvSpPr txBox="1">
            <a:spLocks noChangeArrowheads="1"/>
          </p:cNvSpPr>
          <p:nvPr/>
        </p:nvSpPr>
        <p:spPr bwMode="auto">
          <a:xfrm>
            <a:off x="3645760" y="3962397"/>
            <a:ext cx="229439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ScanResultBean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83990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</a:t>
            </a:r>
            <a:r>
              <a:rPr lang="fr-FR" dirty="0" err="1"/>
              <a:t>lexicon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" y="1142999"/>
            <a:ext cx="8216900" cy="4923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/>
              <a:t>TANGO</a:t>
            </a:r>
            <a:r>
              <a:rPr lang="en-US" sz="2000" dirty="0"/>
              <a:t> : The control system of SOLEIL</a:t>
            </a:r>
          </a:p>
          <a:p>
            <a:pPr algn="just"/>
            <a:r>
              <a:rPr lang="en-US" sz="2000" b="1" dirty="0"/>
              <a:t>Device</a:t>
            </a:r>
            <a:r>
              <a:rPr lang="en-US" sz="2000" dirty="0"/>
              <a:t> : A TANGO </a:t>
            </a:r>
            <a:r>
              <a:rPr lang="en-US" sz="2000" dirty="0" err="1"/>
              <a:t>programm</a:t>
            </a:r>
            <a:r>
              <a:rPr lang="en-US" sz="2000" dirty="0"/>
              <a:t> for remoting a </a:t>
            </a:r>
            <a:r>
              <a:rPr lang="en-US" sz="2000" dirty="0" err="1"/>
              <a:t>equipement</a:t>
            </a:r>
            <a:r>
              <a:rPr lang="en-US" sz="2000" dirty="0"/>
              <a:t> or 	processing. </a:t>
            </a:r>
          </a:p>
          <a:p>
            <a:pPr algn="just"/>
            <a:r>
              <a:rPr lang="en-US" sz="2000" b="1" dirty="0"/>
              <a:t>Attribute</a:t>
            </a:r>
            <a:r>
              <a:rPr lang="en-US" sz="2000" dirty="0"/>
              <a:t> : An equipment or a process parameter (</a:t>
            </a:r>
            <a:r>
              <a:rPr lang="en-US" sz="2000" dirty="0" err="1"/>
              <a:t>eg</a:t>
            </a:r>
            <a:r>
              <a:rPr lang="en-US" sz="2000" dirty="0"/>
              <a:t> : position or 	integration time).</a:t>
            </a:r>
          </a:p>
          <a:p>
            <a:pPr algn="just"/>
            <a:r>
              <a:rPr lang="en-US" sz="2000" b="1" dirty="0"/>
              <a:t>Command</a:t>
            </a:r>
            <a:r>
              <a:rPr lang="en-US" sz="2000" dirty="0"/>
              <a:t> : An equipment or a process action (</a:t>
            </a:r>
            <a:r>
              <a:rPr lang="en-US" sz="2000" dirty="0" err="1"/>
              <a:t>eg</a:t>
            </a:r>
            <a:r>
              <a:rPr lang="en-US" sz="2000" dirty="0"/>
              <a:t> : Move or Count)</a:t>
            </a:r>
          </a:p>
          <a:p>
            <a:pPr algn="just"/>
            <a:r>
              <a:rPr lang="en-US" sz="2000" b="1" dirty="0"/>
              <a:t>Scan server device</a:t>
            </a:r>
            <a:r>
              <a:rPr lang="en-US" sz="2000" dirty="0"/>
              <a:t> : The Tango device server for processing scan.</a:t>
            </a:r>
          </a:p>
          <a:p>
            <a:pPr algn="just"/>
            <a:r>
              <a:rPr lang="en-US" sz="2000" b="1" dirty="0"/>
              <a:t>Nexus</a:t>
            </a:r>
            <a:r>
              <a:rPr lang="en-US" sz="2000" dirty="0"/>
              <a:t> : Format of files of SOLEIL.</a:t>
            </a:r>
          </a:p>
          <a:p>
            <a:pPr algn="just"/>
            <a:r>
              <a:rPr lang="en-US" sz="2000" b="1" dirty="0"/>
              <a:t>Sensor</a:t>
            </a:r>
            <a:r>
              <a:rPr lang="en-US" sz="2000" dirty="0"/>
              <a:t> : listened Tango parameter</a:t>
            </a:r>
          </a:p>
          <a:p>
            <a:pPr algn="just"/>
            <a:r>
              <a:rPr lang="en-US" sz="2000" b="1" dirty="0"/>
              <a:t>Actuator</a:t>
            </a:r>
            <a:r>
              <a:rPr lang="en-US" sz="2000" dirty="0"/>
              <a:t> : moved Tango parameter</a:t>
            </a:r>
          </a:p>
          <a:p>
            <a:pPr algn="just"/>
            <a:r>
              <a:rPr lang="en-US" sz="2000" b="1" dirty="0"/>
              <a:t>Hook</a:t>
            </a:r>
            <a:r>
              <a:rPr lang="en-US" sz="2000" dirty="0"/>
              <a:t> : A simple Tango command (no argument as Start, Close…)</a:t>
            </a:r>
          </a:p>
          <a:p>
            <a:pPr algn="just"/>
            <a:r>
              <a:rPr lang="en-US" sz="2000" b="1" dirty="0"/>
              <a:t>Perspective</a:t>
            </a:r>
            <a:r>
              <a:rPr lang="en-US" sz="2000" dirty="0"/>
              <a:t> : A custom view disposition.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3199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Environment</a:t>
            </a:r>
            <a:r>
              <a:rPr lang="fr-FR" dirty="0"/>
              <a:t> variables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781957"/>
            <a:ext cx="8521700" cy="5699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Salsa needs for several environment variables to be set.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TANGO_HOST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	Host of the tango database (localhost:20001)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SALSA_SERVER_URL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	</a:t>
            </a:r>
            <a:r>
              <a:rPr lang="en-US" sz="2000" dirty="0" err="1"/>
              <a:t>Url</a:t>
            </a:r>
            <a:r>
              <a:rPr lang="en-US" sz="2000" dirty="0"/>
              <a:t> of the salsa database (</a:t>
            </a:r>
            <a:r>
              <a:rPr lang="en-US" sz="2000" dirty="0" err="1"/>
              <a:t>jdbc:mysql</a:t>
            </a:r>
            <a:r>
              <a:rPr lang="en-US" sz="2000" dirty="0"/>
              <a:t>://localhost/salsa)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SALSA_LOGIN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login of the user connected on Salsa database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SALSA_PERSPECTIVES_DIRECTORY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folder for the perspectives files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SALSA_DEVICE_PREFERENCES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file for the device configurations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SALSA_UI_PREFERENCES</a:t>
            </a:r>
          </a:p>
          <a:p>
            <a:pPr marL="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	The file for the user interface 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253081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</a:t>
            </a:r>
            <a:r>
              <a:rPr lang="fr-FR" dirty="0" err="1"/>
              <a:t>Preferences</a:t>
            </a:r>
            <a:r>
              <a:rPr lang="fr-FR" dirty="0"/>
              <a:t> settings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13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1990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/>
              <a:t>Log file setting</a:t>
            </a:r>
          </a:p>
          <a:p>
            <a:pPr lvl="1">
              <a:lnSpc>
                <a:spcPct val="80000"/>
              </a:lnSpc>
            </a:pPr>
            <a:r>
              <a:rPr lang="en-US"/>
              <a:t>Scan server device setting </a:t>
            </a:r>
          </a:p>
          <a:p>
            <a:pPr lvl="1">
              <a:lnSpc>
                <a:spcPct val="80000"/>
              </a:lnSpc>
            </a:pPr>
            <a:r>
              <a:rPr lang="en-US"/>
              <a:t>Data Fitter device setting</a:t>
            </a:r>
          </a:p>
          <a:p>
            <a:pPr lvl="1">
              <a:lnSpc>
                <a:spcPct val="80000"/>
              </a:lnSpc>
            </a:pPr>
            <a:r>
              <a:rPr lang="en-US"/>
              <a:t>Nexus file browser application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675" y="2780928"/>
            <a:ext cx="69437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125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Mode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14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/>
              <a:t>Configuration mode : </a:t>
            </a:r>
            <a:r>
              <a:rPr lang="en-US" sz="2000" b="1"/>
              <a:t>(“salsa”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>
                <a:solidFill>
                  <a:schemeClr val="tx1"/>
                </a:solidFill>
              </a:rPr>
              <a:t>In this mode you can create, modify and remove a scan configuration.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>
                <a:solidFill>
                  <a:schemeClr val="tx1"/>
                </a:solidFill>
              </a:rPr>
              <a:t>All the configuration edition views are available in the Menu 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>
                <a:solidFill>
                  <a:schemeClr val="tx1"/>
                </a:solidFill>
              </a:rPr>
              <a:t>Window &gt; Show View &gt; Configuration Views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83" y="1901372"/>
            <a:ext cx="6175144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285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Mode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15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2" y="794359"/>
            <a:ext cx="8770257" cy="15811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Configuration manager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The management of several configurations is possible now.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You can Add, Remove, Enable/Disable a </a:t>
            </a:r>
            <a:r>
              <a:rPr lang="en-US" sz="1800" dirty="0" err="1">
                <a:solidFill>
                  <a:schemeClr val="tx1"/>
                </a:solidFill>
              </a:rPr>
              <a:t>TimeBase</a:t>
            </a:r>
            <a:r>
              <a:rPr lang="en-US" sz="1800" dirty="0">
                <a:solidFill>
                  <a:schemeClr val="tx1"/>
                </a:solidFill>
              </a:rPr>
              <a:t>, Sensor or Actuator on several configurations.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Select several configuration in the Scan Manager Tree.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The </a:t>
            </a:r>
            <a:r>
              <a:rPr lang="en-US" sz="1800" dirty="0">
                <a:solidFill>
                  <a:srgbClr val="FF0000"/>
                </a:solidFill>
              </a:rPr>
              <a:t>devices appear in red color</a:t>
            </a:r>
            <a:r>
              <a:rPr lang="en-US" sz="1800" dirty="0">
                <a:solidFill>
                  <a:schemeClr val="tx1"/>
                </a:solidFill>
              </a:rPr>
              <a:t>, are the uncommon devices.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29" y="2392135"/>
            <a:ext cx="6112557" cy="392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68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Mode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16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Salsa read only: </a:t>
            </a:r>
            <a:r>
              <a:rPr lang="en-US" sz="2000" b="1" dirty="0"/>
              <a:t>(“salsa-</a:t>
            </a:r>
            <a:r>
              <a:rPr lang="en-US" sz="2000" b="1" dirty="0" err="1"/>
              <a:t>ro</a:t>
            </a:r>
            <a:r>
              <a:rPr lang="en-US" sz="2000" b="1" dirty="0"/>
              <a:t>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In this mode you can only select a Scan configuration from the bookmark, modify the scan configuration (delete or add devices, or hook is not possible).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And you can play the configuration.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14" y="2069420"/>
            <a:ext cx="5072743" cy="422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17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Mode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17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5143" y="767444"/>
            <a:ext cx="8770257" cy="130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dirty="0"/>
              <a:t>Salsa result : </a:t>
            </a:r>
            <a:r>
              <a:rPr lang="en-US" sz="2000" b="1" dirty="0"/>
              <a:t>(“salsa-result” command)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In this mode you can only visualize the current scan result.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All the views for the visualization are available in the Menu :</a:t>
            </a:r>
          </a:p>
          <a:p>
            <a:pPr marL="0" indent="-7620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</a:rPr>
              <a:t>Window &gt; Show View &gt; Result Views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71" y="2069420"/>
            <a:ext cx="5333999" cy="428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126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Create a new configuration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18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New scan configuration. Several kinds of scan exist</a:t>
            </a:r>
          </a:p>
        </p:txBody>
      </p:sp>
      <p:pic>
        <p:nvPicPr>
          <p:cNvPr id="6" name="Picture 2" descr="D:\SalsaV3\doc\ScanMana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7" y="1556792"/>
            <a:ext cx="22098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989943" y="1556792"/>
            <a:ext cx="57911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1D = dimension X</a:t>
            </a:r>
          </a:p>
          <a:p>
            <a:r>
              <a:rPr lang="en-US" sz="2000" dirty="0"/>
              <a:t>2D = dimension X et dimension Y</a:t>
            </a:r>
          </a:p>
          <a:p>
            <a:r>
              <a:rPr lang="en-US" sz="2000" dirty="0"/>
              <a:t>HCS = 1D continue hardware with a time base</a:t>
            </a:r>
          </a:p>
          <a:p>
            <a:r>
              <a:rPr lang="en-US" sz="2000" dirty="0"/>
              <a:t>K = 1D specific trajectory in 3 phases</a:t>
            </a:r>
          </a:p>
          <a:p>
            <a:r>
              <a:rPr lang="en-US" sz="2000" dirty="0"/>
              <a:t>E = 1D trajectory visualized differently in a table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4737315"/>
            <a:ext cx="28289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3568154"/>
            <a:ext cx="914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099605" y="3587276"/>
            <a:ext cx="50443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Click on the New button </a:t>
            </a:r>
          </a:p>
          <a:p>
            <a:endParaRPr lang="en-US" sz="1600" dirty="0"/>
          </a:p>
          <a:p>
            <a:r>
              <a:rPr lang="en-US" sz="1600" dirty="0"/>
              <a:t>Or right click on the tree to make appears the configuration management menu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898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43FB7-0CB0-98BD-C69A-2EE5300B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K Scan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BEB9D6-EFDF-FA10-7A07-F092FEF83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800" dirty="0"/>
              <a:t>A K scan </a:t>
            </a:r>
            <a:r>
              <a:rPr lang="fr-FR" sz="1800" dirty="0" err="1"/>
              <a:t>is</a:t>
            </a:r>
            <a:r>
              <a:rPr lang="fr-FR" sz="1800" dirty="0"/>
              <a:t> a </a:t>
            </a:r>
            <a:r>
              <a:rPr lang="fr-FR" sz="1800" dirty="0" err="1"/>
              <a:t>particular</a:t>
            </a:r>
            <a:r>
              <a:rPr lang="fr-FR" sz="1800" dirty="0"/>
              <a:t> </a:t>
            </a:r>
            <a:r>
              <a:rPr lang="fr-FR" sz="1800" dirty="0" err="1"/>
              <a:t>energy</a:t>
            </a:r>
            <a:r>
              <a:rPr lang="fr-FR" sz="1800" dirty="0"/>
              <a:t> scan</a:t>
            </a:r>
          </a:p>
          <a:p>
            <a:r>
              <a:rPr lang="fr-FR" sz="1800" dirty="0" err="1"/>
              <a:t>Depending</a:t>
            </a:r>
            <a:r>
              <a:rPr lang="fr-FR" sz="1800" dirty="0"/>
              <a:t> on </a:t>
            </a:r>
            <a:r>
              <a:rPr lang="fr-FR" sz="1800" dirty="0" err="1"/>
              <a:t>energy</a:t>
            </a:r>
            <a:r>
              <a:rPr lang="fr-FR" sz="1800" dirty="0"/>
              <a:t>, an absorption </a:t>
            </a:r>
            <a:r>
              <a:rPr lang="fr-FR" sz="1800" dirty="0" err="1"/>
              <a:t>threshold</a:t>
            </a:r>
            <a:r>
              <a:rPr lang="fr-FR" sz="1800" dirty="0"/>
              <a:t>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measured</a:t>
            </a:r>
            <a:endParaRPr lang="fr-FR" sz="1800" dirty="0"/>
          </a:p>
          <a:p>
            <a:r>
              <a:rPr lang="fr-FR" sz="1800" dirty="0"/>
              <a:t>3 zones are </a:t>
            </a:r>
            <a:r>
              <a:rPr lang="fr-FR" sz="1800" dirty="0" err="1"/>
              <a:t>identified</a:t>
            </a:r>
            <a:r>
              <a:rPr lang="fr-FR" sz="1800" dirty="0"/>
              <a:t>:</a:t>
            </a:r>
          </a:p>
          <a:p>
            <a:pPr lvl="1"/>
            <a:r>
              <a:rPr lang="fr-FR" sz="1400" dirty="0"/>
              <a:t>Pre-</a:t>
            </a:r>
            <a:r>
              <a:rPr lang="fr-FR" sz="1400" dirty="0" err="1"/>
              <a:t>edge</a:t>
            </a:r>
            <a:r>
              <a:rPr lang="fr-FR" sz="1400" dirty="0"/>
              <a:t> </a:t>
            </a:r>
            <a:r>
              <a:rPr lang="fr-FR" sz="1200" dirty="0"/>
              <a:t>(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Emin</a:t>
            </a:r>
            <a:r>
              <a:rPr lang="fr-FR" sz="1200" dirty="0"/>
              <a:t> -&gt; 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E1</a:t>
            </a:r>
            <a:r>
              <a:rPr lang="fr-FR" sz="1200" dirty="0"/>
              <a:t>)</a:t>
            </a:r>
            <a:r>
              <a:rPr lang="fr-FR" sz="1400" dirty="0"/>
              <a:t>: mesures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done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quick </a:t>
            </a:r>
            <a:r>
              <a:rPr lang="fr-FR" sz="1400" dirty="0" err="1"/>
              <a:t>integration</a:t>
            </a:r>
            <a:r>
              <a:rPr lang="fr-FR" sz="1400" dirty="0"/>
              <a:t> times and large </a:t>
            </a:r>
            <a:r>
              <a:rPr lang="fr-FR" sz="1400" dirty="0" err="1"/>
              <a:t>steps</a:t>
            </a:r>
            <a:r>
              <a:rPr lang="fr-FR" sz="1400" dirty="0"/>
              <a:t>.</a:t>
            </a:r>
          </a:p>
          <a:p>
            <a:pPr lvl="1"/>
            <a:r>
              <a:rPr lang="fr-FR" sz="1400" dirty="0"/>
              <a:t>Edge </a:t>
            </a:r>
            <a:r>
              <a:rPr lang="fr-FR" sz="1200" dirty="0"/>
              <a:t>(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Emin</a:t>
            </a:r>
            <a:r>
              <a:rPr lang="fr-FR" sz="1200" dirty="0"/>
              <a:t> -&gt; 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E1</a:t>
            </a:r>
            <a:r>
              <a:rPr lang="fr-FR" sz="1200" dirty="0"/>
              <a:t>)</a:t>
            </a:r>
            <a:r>
              <a:rPr lang="fr-FR" sz="1400" dirty="0"/>
              <a:t>: mesures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done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finer</a:t>
            </a:r>
            <a:r>
              <a:rPr lang="fr-FR" sz="1400" dirty="0"/>
              <a:t> </a:t>
            </a:r>
            <a:r>
              <a:rPr lang="fr-FR" sz="1400" dirty="0" err="1"/>
              <a:t>steps</a:t>
            </a:r>
            <a:r>
              <a:rPr lang="fr-FR" sz="1400" dirty="0"/>
              <a:t> and </a:t>
            </a:r>
            <a:r>
              <a:rPr lang="fr-FR" sz="1400" dirty="0" err="1"/>
              <a:t>potentially</a:t>
            </a:r>
            <a:r>
              <a:rPr lang="fr-FR" sz="1400" dirty="0"/>
              <a:t> longer </a:t>
            </a:r>
            <a:r>
              <a:rPr lang="fr-FR" sz="1400" dirty="0" err="1"/>
              <a:t>integration</a:t>
            </a:r>
            <a:r>
              <a:rPr lang="fr-FR" sz="1400" dirty="0"/>
              <a:t> times </a:t>
            </a:r>
            <a:r>
              <a:rPr lang="fr-FR" sz="1200" dirty="0"/>
              <a:t>(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E0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a </a:t>
            </a:r>
            <a:r>
              <a:rPr lang="fr-FR" sz="1200" dirty="0" err="1"/>
              <a:t>known</a:t>
            </a:r>
            <a:r>
              <a:rPr lang="fr-FR" sz="1200" dirty="0"/>
              <a:t> </a:t>
            </a:r>
            <a:r>
              <a:rPr lang="fr-FR" sz="1200" dirty="0" err="1"/>
              <a:t>theoretical</a:t>
            </a:r>
            <a:r>
              <a:rPr lang="fr-FR" sz="1200" dirty="0"/>
              <a:t> value)</a:t>
            </a:r>
            <a:r>
              <a:rPr lang="fr-FR" sz="1400" dirty="0"/>
              <a:t>.</a:t>
            </a:r>
            <a:endParaRPr lang="fr-FR" sz="1200" dirty="0"/>
          </a:p>
          <a:p>
            <a:pPr lvl="1"/>
            <a:r>
              <a:rPr lang="fr-FR" sz="1400" dirty="0"/>
              <a:t>Post-</a:t>
            </a:r>
            <a:r>
              <a:rPr lang="fr-FR" sz="1400" dirty="0" err="1"/>
              <a:t>edge</a:t>
            </a:r>
            <a:r>
              <a:rPr lang="fr-FR" sz="1400" dirty="0"/>
              <a:t> </a:t>
            </a:r>
            <a:r>
              <a:rPr lang="fr-FR" sz="1200" dirty="0"/>
              <a:t>(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E2</a:t>
            </a:r>
            <a:r>
              <a:rPr lang="fr-FR" sz="1200" dirty="0"/>
              <a:t> -&gt; </a:t>
            </a:r>
            <a:r>
              <a:rPr lang="fr-FR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Kmax</a:t>
            </a:r>
            <a:r>
              <a:rPr lang="fr-FR" sz="1200" dirty="0"/>
              <a:t>)</a:t>
            </a:r>
            <a:r>
              <a:rPr lang="fr-FR" sz="1400" dirty="0"/>
              <a:t>: mesures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done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</a:t>
            </a:r>
            <a:r>
              <a:rPr lang="fr-FR" sz="1400" dirty="0"/>
              <a:t> constant </a:t>
            </a:r>
            <a:r>
              <a:rPr lang="fr-FR" sz="1400" dirty="0" err="1"/>
              <a:t>steps</a:t>
            </a:r>
            <a:r>
              <a:rPr lang="fr-FR" sz="1400" dirty="0"/>
              <a:t>, </a:t>
            </a:r>
            <a:r>
              <a:rPr lang="fr-FR" sz="1400" dirty="0" err="1"/>
              <a:t>which</a:t>
            </a:r>
            <a:r>
              <a:rPr lang="fr-FR" sz="1400" dirty="0"/>
              <a:t> </a:t>
            </a:r>
            <a:r>
              <a:rPr lang="fr-FR" sz="1400" dirty="0" err="1"/>
              <a:t>means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</a:t>
            </a:r>
            <a:r>
              <a:rPr lang="fr-FR" sz="1400" dirty="0" err="1"/>
              <a:t>increases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distance to </a:t>
            </a:r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E0</a:t>
            </a:r>
            <a:r>
              <a:rPr lang="fr-FR" sz="1400" dirty="0"/>
              <a:t>.</a:t>
            </a:r>
          </a:p>
          <a:p>
            <a:pPr lvl="2"/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K = 0.512*√(E - E0)</a:t>
            </a:r>
            <a:r>
              <a:rPr lang="fr-FR" sz="1200" dirty="0"/>
              <a:t>, i.e. 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 = E0 + (K/0.512)²</a:t>
            </a:r>
            <a:r>
              <a:rPr lang="fr-FR" sz="1200" dirty="0"/>
              <a:t>.</a:t>
            </a:r>
          </a:p>
          <a:p>
            <a:pPr lvl="2"/>
            <a:r>
              <a:rPr lang="fr-FR" sz="1200" dirty="0"/>
              <a:t>At </a:t>
            </a:r>
            <a:r>
              <a:rPr lang="fr-FR" sz="1200" dirty="0" err="1"/>
              <a:t>each</a:t>
            </a:r>
            <a:r>
              <a:rPr lang="fr-FR" sz="1200" dirty="0"/>
              <a:t> </a:t>
            </a:r>
            <a:r>
              <a:rPr lang="fr-FR" sz="1200" dirty="0" err="1"/>
              <a:t>step</a:t>
            </a:r>
            <a:r>
              <a:rPr lang="fr-FR" sz="1200" dirty="0"/>
              <a:t>, </a:t>
            </a:r>
            <a:r>
              <a:rPr lang="fr-FR" sz="1200" dirty="0" err="1"/>
              <a:t>integration</a:t>
            </a:r>
            <a:r>
              <a:rPr lang="fr-FR" sz="1200" dirty="0"/>
              <a:t> time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increased</a:t>
            </a:r>
            <a:r>
              <a:rPr lang="fr-FR" sz="1200" dirty="0"/>
              <a:t> </a:t>
            </a:r>
            <a:r>
              <a:rPr lang="fr-FR" sz="1100" dirty="0"/>
              <a:t>(</a:t>
            </a:r>
            <a:r>
              <a:rPr lang="fr-FR" sz="1100" dirty="0" err="1"/>
              <a:t>following</a:t>
            </a:r>
            <a:r>
              <a:rPr lang="fr-FR" sz="1100" dirty="0"/>
              <a:t> formula 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Time(N)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Tmin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× (K /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Kmin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fr-FR" sz="11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fr-FR" sz="1100" dirty="0"/>
              <a:t>)</a:t>
            </a:r>
            <a:r>
              <a:rPr lang="fr-FR" sz="1200" dirty="0"/>
              <a:t>.</a:t>
            </a:r>
          </a:p>
          <a:p>
            <a:pPr lvl="2"/>
            <a:r>
              <a:rPr lang="fr-FR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Kmin</a:t>
            </a:r>
            <a:r>
              <a:rPr lang="fr-FR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0.512*√(E2 - E0)</a:t>
            </a:r>
            <a:r>
              <a:rPr lang="fr-FR" sz="1200" dirty="0"/>
              <a:t>.</a:t>
            </a:r>
          </a:p>
          <a:p>
            <a:pPr lvl="2"/>
            <a:r>
              <a:rPr lang="fr-FR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Kmax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a user input.</a:t>
            </a:r>
          </a:p>
          <a:p>
            <a:r>
              <a:rPr lang="fr-FR" sz="1800" dirty="0"/>
              <a:t>More information about </a:t>
            </a:r>
            <a:r>
              <a:rPr lang="fr-FR" sz="1800" dirty="0" err="1"/>
              <a:t>this</a:t>
            </a:r>
            <a:br>
              <a:rPr lang="fr-FR" sz="1800" dirty="0"/>
            </a:br>
            <a:r>
              <a:rPr lang="fr-FR" sz="1800" dirty="0"/>
              <a:t>scan in Jira ticket </a:t>
            </a:r>
            <a:r>
              <a:rPr lang="fr-FR" sz="1400" dirty="0">
                <a:hlinkClick r:id="rId2"/>
              </a:rPr>
              <a:t>SCAN-763</a:t>
            </a:r>
            <a:r>
              <a:rPr lang="fr-FR" sz="1800" dirty="0"/>
              <a:t>.</a:t>
            </a:r>
          </a:p>
          <a:p>
            <a:pPr lvl="2"/>
            <a:endParaRPr lang="fr-FR" sz="1200" dirty="0"/>
          </a:p>
        </p:txBody>
      </p:sp>
      <p:pic>
        <p:nvPicPr>
          <p:cNvPr id="5" name="Image 4" descr="Une image contenant ligne, Tracé, diagramme, texte&#10;&#10;Description générée automatiquement">
            <a:extLst>
              <a:ext uri="{FF2B5EF4-FFF2-40B4-BE49-F238E27FC236}">
                <a16:creationId xmlns:a16="http://schemas.microsoft.com/office/drawing/2014/main" id="{341C546C-3A2F-8B07-00CE-2A2A1F867A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89318"/>
            <a:ext cx="4608512" cy="2508034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FEBBB113-4920-51A9-0DE8-84D26FFA282E}"/>
              </a:ext>
            </a:extLst>
          </p:cNvPr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19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31195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Index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95300" y="1142999"/>
            <a:ext cx="8443500" cy="492397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Software architecture...........</a:t>
            </a:r>
            <a:r>
              <a:rPr lang="en-US" sz="4800" dirty="0">
                <a:hlinkClick r:id="rId2" action="ppaction://hlinksldjump"/>
              </a:rPr>
              <a:t>6</a:t>
            </a:r>
            <a:endParaRPr lang="en-US" sz="4800" dirty="0"/>
          </a:p>
          <a:p>
            <a:r>
              <a:rPr lang="en-US" sz="4800" dirty="0"/>
              <a:t>COMETE graphical library...</a:t>
            </a:r>
            <a:r>
              <a:rPr lang="en-US" sz="4800" dirty="0">
                <a:hlinkClick r:id="rId3" action="ppaction://hlinksldjump"/>
              </a:rPr>
              <a:t>9</a:t>
            </a:r>
            <a:endParaRPr lang="en-US" sz="4800" dirty="0"/>
          </a:p>
          <a:p>
            <a:r>
              <a:rPr lang="en-US" sz="4800" dirty="0"/>
              <a:t>Software packages............</a:t>
            </a:r>
            <a:r>
              <a:rPr lang="en-US" sz="4800" dirty="0">
                <a:hlinkClick r:id="rId4" action="ppaction://hlinksldjump"/>
              </a:rPr>
              <a:t>10</a:t>
            </a:r>
            <a:r>
              <a:rPr lang="en-US" sz="4800" dirty="0"/>
              <a:t> Salsa lexicon......................</a:t>
            </a:r>
            <a:r>
              <a:rPr lang="en-US" sz="4800" dirty="0">
                <a:hlinkClick r:id="rId5" action="ppaction://hlinksldjump"/>
              </a:rPr>
              <a:t>11</a:t>
            </a:r>
            <a:endParaRPr lang="en-US" sz="4800" dirty="0"/>
          </a:p>
          <a:p>
            <a:r>
              <a:rPr lang="en-US" sz="4800" dirty="0"/>
              <a:t>Salsa description...............</a:t>
            </a:r>
            <a:r>
              <a:rPr lang="en-US" sz="4800" dirty="0">
                <a:hlinkClick r:id="rId6" action="ppaction://hlinksldjump"/>
              </a:rPr>
              <a:t>12</a:t>
            </a:r>
            <a:endParaRPr lang="en-US" sz="4800" dirty="0"/>
          </a:p>
        </p:txBody>
      </p:sp>
      <p:sp>
        <p:nvSpPr>
          <p:cNvPr id="10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87063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General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20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925286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dirty="0"/>
              <a:t>LINE/EX/SCAN.1/</a:t>
            </a:r>
            <a:r>
              <a:rPr lang="en-US" dirty="0" err="1"/>
              <a:t>scanNumber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 </a:t>
            </a:r>
            <a:r>
              <a:rPr lang="en-US" dirty="0" err="1"/>
              <a:t>actuatorsDelay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 zigzag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LINE/EX/SCAN.1/ </a:t>
            </a:r>
            <a:r>
              <a:rPr lang="en-US" dirty="0" err="1"/>
              <a:t>onTheFly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 </a:t>
            </a:r>
            <a:r>
              <a:rPr lang="en-US" dirty="0" err="1"/>
              <a:t>enableScanSpeed</a:t>
            </a:r>
            <a:r>
              <a:rPr lang="en-US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LINE/EX/SCAN.1/ </a:t>
            </a:r>
            <a:r>
              <a:rPr lang="en-US" dirty="0" err="1"/>
              <a:t>afterRunActionType</a:t>
            </a:r>
            <a:endParaRPr lang="en-US" dirty="0"/>
          </a:p>
          <a:p>
            <a:pPr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90" y="3585257"/>
            <a:ext cx="7508928" cy="259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164288" y="148478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483577" y="925287"/>
            <a:ext cx="682171" cy="185564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712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Scan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21</a:t>
            </a:fld>
            <a:endParaRPr lang="fr-FR" sz="1400" dirty="0"/>
          </a:p>
        </p:txBody>
      </p:sp>
      <p:pic>
        <p:nvPicPr>
          <p:cNvPr id="5" name="Picture 2" descr="D:\SalsaV3\doc\DevicesProper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92" y="4146549"/>
            <a:ext cx="593407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LINE/EX/SCAN.1/sensors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LINE/EX/SCAN.1/</a:t>
            </a:r>
            <a:r>
              <a:rPr lang="en-US" dirty="0" err="1"/>
              <a:t>timebases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LINE/EX/SCAN.1/actuators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LINE/EX/SCAN.1/trajectories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Predefined values defined in the device properties  :</a:t>
            </a:r>
          </a:p>
          <a:p>
            <a:pPr lvl="2">
              <a:lnSpc>
                <a:spcPct val="80000"/>
              </a:lnSpc>
            </a:pPr>
            <a:r>
              <a:rPr lang="en-US" sz="2000" dirty="0" err="1"/>
              <a:t>ActuatorsFile</a:t>
            </a:r>
            <a:r>
              <a:rPr lang="en-US" sz="2000" dirty="0"/>
              <a:t>,</a:t>
            </a:r>
          </a:p>
          <a:p>
            <a:pPr lvl="2">
              <a:lnSpc>
                <a:spcPct val="80000"/>
              </a:lnSpc>
            </a:pPr>
            <a:r>
              <a:rPr lang="en-US" sz="2000" dirty="0" err="1"/>
              <a:t>SensorsFile</a:t>
            </a:r>
            <a:r>
              <a:rPr lang="en-US" sz="2000" dirty="0"/>
              <a:t>, </a:t>
            </a:r>
          </a:p>
          <a:p>
            <a:pPr lvl="2">
              <a:lnSpc>
                <a:spcPct val="80000"/>
              </a:lnSpc>
            </a:pPr>
            <a:r>
              <a:rPr lang="en-US" sz="2000" dirty="0" err="1"/>
              <a:t>TimebasesFile</a:t>
            </a:r>
            <a:endParaRPr lang="en-US" sz="2000" dirty="0"/>
          </a:p>
          <a:p>
            <a:pPr lvl="2">
              <a:lnSpc>
                <a:spcPct val="80000"/>
              </a:lnSpc>
            </a:pPr>
            <a:endParaRPr lang="fr-FR" sz="2000" dirty="0"/>
          </a:p>
          <a:p>
            <a:pPr lvl="1">
              <a:lnSpc>
                <a:spcPct val="80000"/>
              </a:lnSpc>
            </a:pPr>
            <a:endParaRPr lang="fr-FR" dirty="0"/>
          </a:p>
        </p:txBody>
      </p:sp>
      <p:pic>
        <p:nvPicPr>
          <p:cNvPr id="7" name="Picture 2" descr="D:\SalsaV3\doc\TimeBasePredefi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14" y="5037137"/>
            <a:ext cx="3493449" cy="133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114320" y="1486525"/>
            <a:ext cx="133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316035" y="1196752"/>
            <a:ext cx="682171" cy="125616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10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Hooks</a:t>
            </a:r>
            <a:r>
              <a:rPr lang="fr-FR" dirty="0"/>
              <a:t> configuration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LINE/EX/SCAN.1/</a:t>
            </a:r>
            <a:r>
              <a:rPr lang="fr-FR" dirty="0" err="1"/>
              <a:t>postActuatorMoveHooks</a:t>
            </a:r>
            <a:endParaRPr lang="fr-FR" dirty="0"/>
          </a:p>
          <a:p>
            <a:pPr lvl="1"/>
            <a:r>
              <a:rPr lang="fr-FR" dirty="0"/>
              <a:t>LINE/EX/SCAN.1/</a:t>
            </a:r>
            <a:r>
              <a:rPr lang="fr-FR" dirty="0" err="1"/>
              <a:t>postIntegrationHooks</a:t>
            </a:r>
            <a:endParaRPr lang="fr-FR" dirty="0"/>
          </a:p>
          <a:p>
            <a:pPr lvl="1"/>
            <a:r>
              <a:rPr lang="fr-FR" dirty="0"/>
              <a:t>LINE/EX/SCAN.1/</a:t>
            </a:r>
            <a:r>
              <a:rPr lang="fr-FR" dirty="0" err="1"/>
              <a:t>postRunHooks</a:t>
            </a:r>
            <a:endParaRPr lang="fr-FR" dirty="0"/>
          </a:p>
          <a:p>
            <a:pPr lvl="1"/>
            <a:r>
              <a:rPr lang="fr-FR" dirty="0"/>
              <a:t>LINE/EX/SCAN.1/</a:t>
            </a:r>
            <a:r>
              <a:rPr lang="fr-FR" dirty="0" err="1"/>
              <a:t>postScanHooks</a:t>
            </a:r>
            <a:endParaRPr lang="fr-FR" dirty="0"/>
          </a:p>
          <a:p>
            <a:pPr lvl="1"/>
            <a:r>
              <a:rPr lang="fr-FR" dirty="0"/>
              <a:t>LINE/EX/SCAN.1/</a:t>
            </a:r>
            <a:r>
              <a:rPr lang="fr-FR" dirty="0" err="1"/>
              <a:t>postStepHooks</a:t>
            </a:r>
            <a:endParaRPr lang="fr-FR" dirty="0"/>
          </a:p>
          <a:p>
            <a:pPr lvl="1"/>
            <a:r>
              <a:rPr lang="fr-FR" sz="1800" dirty="0"/>
              <a:t>…</a:t>
            </a:r>
          </a:p>
          <a:p>
            <a:pPr marL="533400" lvl="1" indent="0">
              <a:buFont typeface="Arial" panose="020B0604020202020204" pitchFamily="34" charset="0"/>
              <a:buNone/>
            </a:pPr>
            <a:endParaRPr lang="fr-FR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533400" lvl="1" indent="0">
              <a:buFont typeface="Arial" panose="020B0604020202020204" pitchFamily="34" charset="0"/>
              <a:buNone/>
            </a:pPr>
            <a:endParaRPr lang="fr-FR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pic>
        <p:nvPicPr>
          <p:cNvPr id="6" name="Picture 2" descr="D:\SalsaV3\doc\Hook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313155"/>
            <a:ext cx="6204176" cy="306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934375" y="1671168"/>
            <a:ext cx="1310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252204" y="889000"/>
            <a:ext cx="682171" cy="20387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76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strategy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23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600" dirty="0"/>
          </a:p>
          <a:p>
            <a:pPr lvl="1"/>
            <a:r>
              <a:rPr lang="en-US" dirty="0"/>
              <a:t>LINE/EX/SCAN.1/</a:t>
            </a:r>
            <a:r>
              <a:rPr lang="en-US" dirty="0" err="1">
                <a:sym typeface="Wingdings" pitchFamily="2" charset="2"/>
              </a:rPr>
              <a:t>sensorsErrorStrategy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/>
              <a:t>LINE/EX/SCAN.1/</a:t>
            </a:r>
            <a:r>
              <a:rPr lang="en-US" dirty="0" err="1">
                <a:sym typeface="Wingdings" pitchFamily="2" charset="2"/>
              </a:rPr>
              <a:t>sensorsRetryCount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/>
              <a:t>LINE/EX/SCAN.1/</a:t>
            </a:r>
            <a:r>
              <a:rPr lang="en-US" dirty="0" err="1"/>
              <a:t>contextValidation</a:t>
            </a:r>
            <a:endParaRPr lang="en-US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pic>
        <p:nvPicPr>
          <p:cNvPr id="6" name="Picture 2" descr="D:\SalsaV3\doc\ErrorStrategy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07" y="2492896"/>
            <a:ext cx="8071757" cy="35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462662" y="1340768"/>
            <a:ext cx="1349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791553" y="1124745"/>
            <a:ext cx="682171" cy="115212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765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Scan </a:t>
            </a:r>
            <a:r>
              <a:rPr lang="fr-FR" dirty="0" err="1"/>
              <a:t>execution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/>
              <a:t>First select a configuration </a:t>
            </a:r>
            <a:r>
              <a:rPr lang="fr-FR" sz="2000" dirty="0" err="1"/>
              <a:t>before</a:t>
            </a:r>
            <a:r>
              <a:rPr lang="fr-FR" sz="2000" dirty="0"/>
              <a:t> </a:t>
            </a:r>
            <a:r>
              <a:rPr lang="fr-FR" sz="2000" dirty="0" err="1"/>
              <a:t>starting</a:t>
            </a:r>
            <a:r>
              <a:rPr lang="fr-FR" sz="2000" dirty="0"/>
              <a:t> a scan configuration.</a:t>
            </a:r>
          </a:p>
          <a:p>
            <a:pPr marL="0" indent="0">
              <a:buNone/>
            </a:pPr>
            <a:r>
              <a:rPr lang="fr-FR" sz="2000" dirty="0" err="1"/>
              <a:t>When</a:t>
            </a:r>
            <a:r>
              <a:rPr lang="fr-FR" sz="2000" dirty="0"/>
              <a:t> no configuration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selected</a:t>
            </a:r>
            <a:r>
              <a:rPr lang="fr-FR" sz="2000" dirty="0"/>
              <a:t>, the Start </a:t>
            </a:r>
            <a:r>
              <a:rPr lang="fr-FR" sz="2000" dirty="0" err="1"/>
              <a:t>button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disabled</a:t>
            </a:r>
            <a:r>
              <a:rPr lang="fr-FR" sz="2000" dirty="0"/>
              <a:t>.</a:t>
            </a:r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24</a:t>
            </a:fld>
            <a:endParaRPr lang="fr-FR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45" y="2489501"/>
            <a:ext cx="4880508" cy="6534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95500" y="2420888"/>
            <a:ext cx="1212849" cy="7647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>
            <a:stCxn id="7" idx="2"/>
          </p:cNvCxnSpPr>
          <p:nvPr/>
        </p:nvCxnSpPr>
        <p:spPr>
          <a:xfrm flipH="1">
            <a:off x="2701924" y="3185666"/>
            <a:ext cx="1" cy="45935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971600" y="3645024"/>
            <a:ext cx="2308323" cy="73866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/>
              <a:t>Start</a:t>
            </a:r>
            <a:r>
              <a:rPr lang="fr-FR" sz="1400" dirty="0"/>
              <a:t> </a:t>
            </a:r>
            <a:r>
              <a:rPr lang="fr-FR" sz="1400" dirty="0" err="1"/>
              <a:t>button</a:t>
            </a:r>
            <a:r>
              <a:rPr lang="fr-FR" sz="1400" dirty="0"/>
              <a:t>.</a:t>
            </a:r>
          </a:p>
          <a:p>
            <a:r>
              <a:rPr lang="fr-FR" sz="1400" dirty="0"/>
              <a:t>Scan server command:</a:t>
            </a:r>
          </a:p>
          <a:p>
            <a:r>
              <a:rPr lang="fr-FR" sz="1400" dirty="0"/>
              <a:t>LINE/EX/SCAN.1/Start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6451" y="2420888"/>
            <a:ext cx="1212849" cy="764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51709" y="4490536"/>
            <a:ext cx="2308323" cy="73866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/>
              <a:t>Pause</a:t>
            </a:r>
            <a:r>
              <a:rPr lang="fr-FR" sz="1400" dirty="0"/>
              <a:t> </a:t>
            </a:r>
            <a:r>
              <a:rPr lang="fr-FR" sz="1400" dirty="0" err="1"/>
              <a:t>button</a:t>
            </a:r>
            <a:r>
              <a:rPr lang="fr-FR" sz="1400" dirty="0"/>
              <a:t>.</a:t>
            </a:r>
          </a:p>
          <a:p>
            <a:r>
              <a:rPr lang="fr-FR" sz="1400" dirty="0"/>
              <a:t>Scan server command:</a:t>
            </a:r>
          </a:p>
          <a:p>
            <a:r>
              <a:rPr lang="fr-FR" sz="1400" dirty="0"/>
              <a:t>LINE/EX/SCAN.1/Pause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3923928" y="3185666"/>
            <a:ext cx="0" cy="13048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591050" y="2420888"/>
            <a:ext cx="1212849" cy="76477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995936" y="3645024"/>
            <a:ext cx="2452339" cy="73866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err="1"/>
              <a:t>Resume</a:t>
            </a:r>
            <a:r>
              <a:rPr lang="fr-FR" sz="1400" dirty="0"/>
              <a:t> </a:t>
            </a:r>
            <a:r>
              <a:rPr lang="fr-FR" sz="1400" dirty="0" err="1"/>
              <a:t>button</a:t>
            </a:r>
            <a:r>
              <a:rPr lang="fr-FR" sz="1400" dirty="0"/>
              <a:t>.</a:t>
            </a:r>
          </a:p>
          <a:p>
            <a:r>
              <a:rPr lang="fr-FR" sz="1400" dirty="0"/>
              <a:t>Scan server command:</a:t>
            </a:r>
          </a:p>
          <a:p>
            <a:r>
              <a:rPr lang="fr-FR" sz="1400" dirty="0"/>
              <a:t>LINE/EX/SCAN.1/</a:t>
            </a:r>
            <a:r>
              <a:rPr lang="fr-FR" sz="1400" dirty="0" err="1"/>
              <a:t>Resume</a:t>
            </a:r>
            <a:endParaRPr lang="fr-FR" sz="14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148064" y="3185666"/>
            <a:ext cx="1" cy="459358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841331" y="2420888"/>
            <a:ext cx="1212849" cy="76477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436096" y="4490536"/>
            <a:ext cx="2308323" cy="738664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err="1"/>
              <a:t>Abort</a:t>
            </a:r>
            <a:r>
              <a:rPr lang="fr-FR" sz="1400" dirty="0"/>
              <a:t> </a:t>
            </a:r>
            <a:r>
              <a:rPr lang="fr-FR" sz="1400" dirty="0" err="1"/>
              <a:t>button</a:t>
            </a:r>
            <a:r>
              <a:rPr lang="fr-FR" sz="1400" dirty="0"/>
              <a:t>.</a:t>
            </a:r>
          </a:p>
          <a:p>
            <a:r>
              <a:rPr lang="fr-FR" sz="1400" dirty="0"/>
              <a:t>Scan server command:</a:t>
            </a:r>
          </a:p>
          <a:p>
            <a:r>
              <a:rPr lang="fr-FR" sz="1400" dirty="0"/>
              <a:t>LINE/EX/SCAN.1/</a:t>
            </a:r>
            <a:r>
              <a:rPr lang="fr-FR" sz="1400" dirty="0" err="1"/>
              <a:t>Abort</a:t>
            </a:r>
            <a:endParaRPr lang="fr-FR" sz="1400" dirty="0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6590257" y="3185666"/>
            <a:ext cx="0" cy="130487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209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Display manager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764704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200" dirty="0">
              <a:sym typeface="Wingdings" pitchFamily="2" charset="2"/>
            </a:endParaRPr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actuatorsDataList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/>
              <a:t>LINE/EX/SCAN.1/</a:t>
            </a:r>
            <a:r>
              <a:rPr lang="en-US" sz="1800" dirty="0" err="1"/>
              <a:t>sensorsDataList</a:t>
            </a:r>
            <a:endParaRPr lang="en-US" sz="1800" dirty="0"/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sensorsTimestamps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actuatorsTimestamps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/>
              <a:t>LINE/EX/FIT.1/</a:t>
            </a:r>
            <a:r>
              <a:rPr lang="en-US" sz="1800" dirty="0" err="1">
                <a:sym typeface="Wingdings" pitchFamily="2" charset="2"/>
              </a:rPr>
              <a:t>fittedDataY</a:t>
            </a:r>
            <a:endParaRPr lang="en-US" sz="1800" dirty="0">
              <a:sym typeface="Wingdings" pitchFamily="2" charset="2"/>
            </a:endParaRPr>
          </a:p>
          <a:p>
            <a:pPr lvl="1"/>
            <a:endParaRPr lang="fr-FR" sz="1800" dirty="0">
              <a:sym typeface="Wingdings" pitchFamily="2" charset="2"/>
            </a:endParaRPr>
          </a:p>
          <a:p>
            <a:pPr lvl="1"/>
            <a:endParaRPr lang="fr-FR" sz="1800" dirty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25</a:t>
            </a:fld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6262283" y="1340768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580112" y="1052736"/>
            <a:ext cx="682171" cy="129614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730" y="2702920"/>
            <a:ext cx="4720454" cy="375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07730" y="2852936"/>
            <a:ext cx="4720454" cy="18638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>
            <a:stCxn id="7" idx="2"/>
            <a:endCxn id="9" idx="3"/>
          </p:cNvCxnSpPr>
          <p:nvPr/>
        </p:nvCxnSpPr>
        <p:spPr>
          <a:xfrm flipH="1">
            <a:off x="6228184" y="1987099"/>
            <a:ext cx="733252" cy="179775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507731" y="4739640"/>
            <a:ext cx="4720454" cy="171369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300192" y="5273322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0000FF"/>
                </a:solidFill>
              </a:rPr>
              <a:t>datafitter</a:t>
            </a:r>
            <a:r>
              <a:rPr lang="fr-FR" i="1" dirty="0">
                <a:solidFill>
                  <a:srgbClr val="0000FF"/>
                </a:solidFill>
              </a:rPr>
              <a:t> </a:t>
            </a:r>
            <a:r>
              <a:rPr lang="fr-FR" i="1" dirty="0" err="1">
                <a:solidFill>
                  <a:srgbClr val="0000FF"/>
                </a:solidFill>
              </a:rPr>
              <a:t>attributes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258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1D scan </a:t>
            </a:r>
            <a:r>
              <a:rPr lang="fr-FR" dirty="0" err="1"/>
              <a:t>result</a:t>
            </a:r>
            <a:r>
              <a:rPr lang="fr-FR" dirty="0"/>
              <a:t> </a:t>
            </a:r>
            <a:r>
              <a:rPr lang="fr-FR" dirty="0" err="1"/>
              <a:t>visualization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26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dirty="0"/>
              <a:t>LINE/EX/SCAN.1/</a:t>
            </a:r>
            <a:r>
              <a:rPr lang="en-US" dirty="0" err="1"/>
              <a:t>data_XX</a:t>
            </a:r>
            <a:r>
              <a:rPr lang="en-US" dirty="0"/>
              <a:t> </a:t>
            </a:r>
            <a:r>
              <a:rPr lang="en-US" i="1" dirty="0" err="1">
                <a:solidFill>
                  <a:srgbClr val="FF0000"/>
                </a:solidFill>
              </a:rPr>
              <a:t>scanserver</a:t>
            </a:r>
            <a:r>
              <a:rPr lang="en-US" i="1" dirty="0">
                <a:solidFill>
                  <a:srgbClr val="FF0000"/>
                </a:solidFill>
              </a:rPr>
              <a:t> attribute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Send the actuator to the selected point.</a:t>
            </a:r>
          </a:p>
        </p:txBody>
      </p:sp>
      <p:pic>
        <p:nvPicPr>
          <p:cNvPr id="6" name="Picture 2" descr="D:\SalsaV3\doc\ScanResult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35" y="1844824"/>
            <a:ext cx="7617279" cy="378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avec flèche 6"/>
          <p:cNvCxnSpPr/>
          <p:nvPr/>
        </p:nvCxnSpPr>
        <p:spPr bwMode="auto">
          <a:xfrm flipH="1">
            <a:off x="3817257" y="3824514"/>
            <a:ext cx="261258" cy="12606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onnecteur droit avec flèche 7"/>
          <p:cNvCxnSpPr/>
          <p:nvPr/>
        </p:nvCxnSpPr>
        <p:spPr bwMode="auto">
          <a:xfrm flipH="1">
            <a:off x="3947886" y="3824514"/>
            <a:ext cx="130629" cy="16207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oneTexte 8"/>
          <p:cNvSpPr txBox="1"/>
          <p:nvPr/>
        </p:nvSpPr>
        <p:spPr>
          <a:xfrm>
            <a:off x="2994613" y="3501008"/>
            <a:ext cx="249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1" dirty="0"/>
              <a:t>Click on a point</a:t>
            </a:r>
          </a:p>
        </p:txBody>
      </p:sp>
    </p:spTree>
    <p:extLst>
      <p:ext uri="{BB962C8B-B14F-4D97-AF65-F5344CB8AC3E}">
        <p14:creationId xmlns:p14="http://schemas.microsoft.com/office/powerpoint/2010/main" val="2503745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2D scan </a:t>
            </a:r>
            <a:r>
              <a:rPr lang="fr-FR" dirty="0" err="1"/>
              <a:t>result</a:t>
            </a:r>
            <a:r>
              <a:rPr lang="fr-FR" dirty="0"/>
              <a:t> </a:t>
            </a:r>
            <a:r>
              <a:rPr lang="fr-FR" dirty="0" err="1"/>
              <a:t>visualization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27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LINE/EX/SCAN.1/</a:t>
            </a:r>
            <a:r>
              <a:rPr lang="en-US" dirty="0" err="1"/>
              <a:t>data_XX</a:t>
            </a:r>
            <a:r>
              <a:rPr lang="en-US" dirty="0"/>
              <a:t>  </a:t>
            </a:r>
            <a:r>
              <a:rPr lang="en-US" i="1" dirty="0" err="1">
                <a:solidFill>
                  <a:srgbClr val="FF0000"/>
                </a:solidFill>
              </a:rPr>
              <a:t>scanserver</a:t>
            </a:r>
            <a:r>
              <a:rPr lang="en-US" i="1" dirty="0">
                <a:solidFill>
                  <a:srgbClr val="FF0000"/>
                </a:solidFill>
              </a:rPr>
              <a:t> attribute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Send the actuator to the selected point.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6" name="Picture 2" descr="D:\SalsaV3\doc\ScanResultView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99" y="2132856"/>
            <a:ext cx="7763329" cy="36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706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2D scan as N </a:t>
            </a:r>
            <a:r>
              <a:rPr lang="fr-FR" dirty="0" err="1"/>
              <a:t>spectra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28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fr-FR" dirty="0"/>
              <a:t>Display a 2D Image as N </a:t>
            </a:r>
            <a:r>
              <a:rPr lang="fr-FR" dirty="0" err="1"/>
              <a:t>Spectra</a:t>
            </a:r>
            <a:r>
              <a:rPr lang="fr-FR" dirty="0"/>
              <a:t> in Chart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LINE/EX/SCAN.1/</a:t>
            </a:r>
            <a:r>
              <a:rPr lang="fr-FR" dirty="0" err="1"/>
              <a:t>data_XX</a:t>
            </a:r>
            <a:r>
              <a:rPr lang="fr-FR" dirty="0"/>
              <a:t> </a:t>
            </a:r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D:\SalsaV3\doc\ImageNSpect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16" y="1700808"/>
            <a:ext cx="5336603" cy="460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719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Scan </a:t>
            </a:r>
            <a:r>
              <a:rPr lang="fr-FR" dirty="0" err="1"/>
              <a:t>functions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29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0">
              <a:buFont typeface="Arial" panose="020B0604020202020204" pitchFamily="34" charset="0"/>
              <a:buNone/>
            </a:pPr>
            <a:endParaRPr lang="fr-FR" sz="1200" dirty="0"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r>
              <a:rPr lang="en-US" sz="2000" dirty="0">
                <a:sym typeface="Wingdings" pitchFamily="2" charset="2"/>
              </a:rPr>
              <a:t>Executed by the user on demand 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(except in Abort case) !</a:t>
            </a:r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afterRunActionType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/>
              <a:t>LINE/EX/SCAN.1/</a:t>
            </a:r>
            <a:r>
              <a:rPr lang="en-US" sz="1800" dirty="0" err="1"/>
              <a:t>afterRunActionSensor</a:t>
            </a:r>
            <a:endParaRPr lang="en-US" sz="1800" dirty="0"/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afterRunActionActuator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/>
              <a:t>LINE/EX/SCAN.1/</a:t>
            </a:r>
            <a:r>
              <a:rPr lang="en-US" sz="1800" dirty="0" err="1">
                <a:sym typeface="Wingdings" pitchFamily="2" charset="2"/>
              </a:rPr>
              <a:t>afterRunActionActuatorValue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 err="1"/>
              <a:t>Commande</a:t>
            </a:r>
            <a:r>
              <a:rPr lang="en-US" sz="1800" dirty="0"/>
              <a:t> LINE/EX/SCAN.1/</a:t>
            </a:r>
            <a:r>
              <a:rPr lang="en-US" sz="1800" dirty="0" err="1">
                <a:sym typeface="Wingdings" pitchFamily="2" charset="2"/>
              </a:rPr>
              <a:t>ExecuteAction</a:t>
            </a:r>
            <a:endParaRPr lang="en-US" sz="1800" dirty="0">
              <a:sym typeface="Wingdings" pitchFamily="2" charset="2"/>
            </a:endParaRPr>
          </a:p>
          <a:p>
            <a:pPr lvl="1"/>
            <a:endParaRPr lang="fr-FR" sz="1800" dirty="0">
              <a:sym typeface="Wingdings" pitchFamily="2" charset="2"/>
            </a:endParaRPr>
          </a:p>
          <a:p>
            <a:pPr lvl="1"/>
            <a:endParaRPr lang="fr-FR" sz="1800" dirty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pic>
        <p:nvPicPr>
          <p:cNvPr id="6" name="Picture 2" descr="D:\SalsaV3\doc\ScanFunctionVie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/>
          <a:stretch/>
        </p:blipFill>
        <p:spPr bwMode="auto">
          <a:xfrm>
            <a:off x="762000" y="3697740"/>
            <a:ext cx="7525657" cy="228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134134" y="1988840"/>
            <a:ext cx="139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6451963" y="1556792"/>
            <a:ext cx="682171" cy="158417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5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Description index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943429"/>
            <a:ext cx="8216900" cy="512354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Environment variables......................................................................</a:t>
            </a:r>
            <a:r>
              <a:rPr lang="en-US" sz="2000" dirty="0">
                <a:hlinkClick r:id="rId2" action="ppaction://hlinksldjump"/>
              </a:rPr>
              <a:t>12</a:t>
            </a:r>
            <a:r>
              <a:rPr lang="en-US" sz="2000" dirty="0"/>
              <a:t> </a:t>
            </a:r>
          </a:p>
          <a:p>
            <a:r>
              <a:rPr lang="en-US" sz="2000" dirty="0"/>
              <a:t>Preferences settings.........................................................................</a:t>
            </a:r>
            <a:r>
              <a:rPr lang="en-US" sz="2000" dirty="0">
                <a:hlinkClick r:id="rId3" action="ppaction://hlinksldjump"/>
              </a:rPr>
              <a:t>13</a:t>
            </a:r>
            <a:endParaRPr lang="en-US" sz="2000" dirty="0"/>
          </a:p>
          <a:p>
            <a:pPr lvl="1"/>
            <a:r>
              <a:rPr lang="en-US" sz="1600" dirty="0"/>
              <a:t>Scan server device settings</a:t>
            </a:r>
          </a:p>
          <a:p>
            <a:pPr lvl="1"/>
            <a:r>
              <a:rPr lang="en-US" sz="1600" dirty="0"/>
              <a:t>Data fitter device settings</a:t>
            </a:r>
          </a:p>
          <a:p>
            <a:pPr lvl="1"/>
            <a:r>
              <a:rPr lang="en-US" sz="1600" dirty="0"/>
              <a:t>Historic log settings</a:t>
            </a:r>
          </a:p>
          <a:p>
            <a:pPr lvl="1"/>
            <a:r>
              <a:rPr lang="en-US" sz="1600" dirty="0"/>
              <a:t>Data recording settings</a:t>
            </a:r>
          </a:p>
          <a:p>
            <a:pPr lvl="1"/>
            <a:r>
              <a:rPr lang="en-US" sz="1600" dirty="0"/>
              <a:t>Enable confirmation settings</a:t>
            </a:r>
          </a:p>
          <a:p>
            <a:pPr lvl="1"/>
            <a:r>
              <a:rPr lang="en-US" sz="1600" dirty="0"/>
              <a:t>Scan server device properties settings</a:t>
            </a:r>
          </a:p>
          <a:p>
            <a:pPr lvl="1"/>
            <a:r>
              <a:rPr lang="en-US" sz="1600" dirty="0"/>
              <a:t>Nexus file browser integration</a:t>
            </a:r>
          </a:p>
          <a:p>
            <a:pPr lvl="1"/>
            <a:endParaRPr lang="en-US" sz="1600" dirty="0"/>
          </a:p>
          <a:p>
            <a:r>
              <a:rPr lang="en-US" sz="2000" dirty="0"/>
              <a:t>Salsa mode.......................................................................................</a:t>
            </a:r>
            <a:r>
              <a:rPr lang="en-US" sz="2000" dirty="0">
                <a:hlinkClick r:id="rId4" action="ppaction://hlinksldjump"/>
              </a:rPr>
              <a:t>14</a:t>
            </a:r>
            <a:endParaRPr lang="en-US" sz="2000" dirty="0"/>
          </a:p>
          <a:p>
            <a:pPr lvl="1"/>
            <a:r>
              <a:rPr lang="en-US" sz="1600" dirty="0"/>
              <a:t>Configuration mode</a:t>
            </a:r>
          </a:p>
          <a:p>
            <a:pPr lvl="1"/>
            <a:r>
              <a:rPr lang="en-US" sz="1600" dirty="0"/>
              <a:t>Configuration manager</a:t>
            </a:r>
            <a:endParaRPr lang="en-US" sz="1600" b="1" dirty="0">
              <a:solidFill>
                <a:srgbClr val="FF0000"/>
              </a:solidFill>
            </a:endParaRPr>
          </a:p>
          <a:p>
            <a:pPr lvl="1"/>
            <a:r>
              <a:rPr lang="en-US" sz="1600" dirty="0"/>
              <a:t>Salsa read only</a:t>
            </a:r>
          </a:p>
          <a:p>
            <a:pPr lvl="1"/>
            <a:r>
              <a:rPr lang="en-US" sz="1600" dirty="0"/>
              <a:t>Salsa result</a:t>
            </a:r>
          </a:p>
          <a:p>
            <a:pPr lvl="1"/>
            <a:endParaRPr lang="en-US" sz="1600" dirty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28215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Scan </a:t>
            </a:r>
            <a:r>
              <a:rPr lang="fr-FR" dirty="0" err="1"/>
              <a:t>historic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30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itchFamily="2" charset="2"/>
              </a:rPr>
              <a:t>Current scan historic (can be very useful for debugging !)</a:t>
            </a:r>
          </a:p>
          <a:p>
            <a:pPr lvl="1"/>
            <a:r>
              <a:rPr lang="en-US" sz="1800" dirty="0"/>
              <a:t>LINE/EX/SCAN.1/</a:t>
            </a:r>
            <a:r>
              <a:rPr lang="en-US" sz="1800" dirty="0">
                <a:sym typeface="Wingdings" pitchFamily="2" charset="2"/>
              </a:rPr>
              <a:t>historic 	</a:t>
            </a:r>
            <a:r>
              <a:rPr lang="en-US" sz="1800" i="1" dirty="0" err="1">
                <a:solidFill>
                  <a:srgbClr val="FF0000"/>
                </a:solidFill>
              </a:rPr>
              <a:t>scanserver</a:t>
            </a:r>
            <a:r>
              <a:rPr lang="en-US" sz="1800" i="1" dirty="0">
                <a:solidFill>
                  <a:srgbClr val="FF0000"/>
                </a:solidFill>
              </a:rPr>
              <a:t> attribute</a:t>
            </a:r>
          </a:p>
          <a:p>
            <a:pPr lvl="1"/>
            <a:endParaRPr lang="fr-FR" sz="1800" dirty="0">
              <a:sym typeface="Wingdings" pitchFamily="2" charset="2"/>
            </a:endParaRPr>
          </a:p>
          <a:p>
            <a:pPr lvl="1"/>
            <a:endParaRPr lang="fr-FR" sz="1200" dirty="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 dirty="0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pic>
        <p:nvPicPr>
          <p:cNvPr id="6" name="Picture 2" descr="D:\SalsaV3\doc\Scan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57" y="1654110"/>
            <a:ext cx="6139543" cy="455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15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</a:t>
            </a:r>
            <a:r>
              <a:rPr lang="fr-FR" dirty="0" err="1"/>
              <a:t>logging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7500" y="889000"/>
            <a:ext cx="85979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itchFamily="2" charset="2"/>
              </a:rPr>
              <a:t>Scans executed actions via SalsaAPI historic (historic file)</a:t>
            </a:r>
          </a:p>
          <a:p>
            <a:pPr lvl="1"/>
            <a:r>
              <a:rPr lang="en-US" sz="1800">
                <a:sym typeface="Wingdings" pitchFamily="2" charset="2"/>
              </a:rPr>
              <a:t>ds_simpleScan, passerelle  and Salsa.</a:t>
            </a:r>
          </a:p>
          <a:p>
            <a:pPr lvl="1"/>
            <a:r>
              <a:rPr lang="en-US" sz="1800">
                <a:sym typeface="Wingdings" pitchFamily="2" charset="2"/>
              </a:rPr>
              <a:t>Replay (exactly) a scan via Play button</a:t>
            </a:r>
          </a:p>
          <a:p>
            <a:pPr lvl="1"/>
            <a:r>
              <a:rPr lang="en-US" sz="1800">
                <a:sym typeface="Wingdings" pitchFamily="2" charset="2"/>
              </a:rPr>
              <a:t>Click on the nexus file name to open it a nexus file browser application</a:t>
            </a:r>
          </a:p>
          <a:p>
            <a:pPr lvl="1"/>
            <a:endParaRPr lang="fr-FR" sz="1200">
              <a:sym typeface="Wingdings" pitchFamily="2" charset="2"/>
            </a:endParaRPr>
          </a:p>
          <a:p>
            <a:pPr lvl="1">
              <a:buFont typeface="Arial" charset="0"/>
              <a:buChar char="•"/>
            </a:pPr>
            <a:endParaRPr lang="fr-FR">
              <a:solidFill>
                <a:schemeClr val="accent2"/>
              </a:solidFill>
              <a:cs typeface="+mn-cs"/>
              <a:sym typeface="Wingdings" pitchFamily="2" charset="2"/>
            </a:endParaRPr>
          </a:p>
          <a:p>
            <a:pPr marL="0" indent="-76200">
              <a:buFont typeface="Arial" panose="020B0604020202020204" pitchFamily="34" charset="0"/>
              <a:buNone/>
            </a:pPr>
            <a:endParaRPr lang="fr-FR" sz="2000" dirty="0">
              <a:sym typeface="Wingdings" pitchFamily="2" charset="2"/>
            </a:endParaRPr>
          </a:p>
        </p:txBody>
      </p:sp>
      <p:pic>
        <p:nvPicPr>
          <p:cNvPr id="6" name="Picture 2" descr="D:\SalsaV3\doc\Log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2266950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013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Perspectives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perspective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disposition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preference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Create a perspective: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Menu Perspective -&gt; New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Enter a perspective Name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r>
              <a:rPr lang="fr-FR" dirty="0"/>
              <a:t>Load a perspective: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Menu Perspective -&gt; Check the </a:t>
            </a:r>
            <a:r>
              <a:rPr lang="fr-FR" dirty="0" err="1"/>
              <a:t>desired</a:t>
            </a:r>
            <a:r>
              <a:rPr lang="fr-FR" dirty="0"/>
              <a:t> perspective to </a:t>
            </a:r>
            <a:r>
              <a:rPr lang="fr-FR" dirty="0" err="1"/>
              <a:t>load</a:t>
            </a:r>
            <a:r>
              <a:rPr lang="fr-FR" dirty="0"/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Save a </a:t>
            </a:r>
            <a:r>
              <a:rPr lang="fr-FR" dirty="0" err="1"/>
              <a:t>prespective</a:t>
            </a:r>
            <a:r>
              <a:rPr lang="fr-FR" dirty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Hide</a:t>
            </a:r>
            <a:r>
              <a:rPr lang="fr-FR" dirty="0"/>
              <a:t> and show the </a:t>
            </a:r>
            <a:r>
              <a:rPr lang="fr-FR" dirty="0" err="1"/>
              <a:t>desired</a:t>
            </a:r>
            <a:r>
              <a:rPr lang="fr-FR" dirty="0"/>
              <a:t> </a:t>
            </a:r>
            <a:r>
              <a:rPr lang="fr-FR" dirty="0" err="1"/>
              <a:t>views</a:t>
            </a:r>
            <a:r>
              <a:rPr lang="fr-FR" dirty="0"/>
              <a:t> (</a:t>
            </a:r>
            <a:r>
              <a:rPr lang="fr-FR" dirty="0" err="1"/>
              <a:t>Window</a:t>
            </a:r>
            <a:r>
              <a:rPr lang="fr-FR" dirty="0"/>
              <a:t> menu)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Organize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views</a:t>
            </a:r>
            <a:r>
              <a:rPr lang="fr-FR" dirty="0"/>
              <a:t> disposition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Click on Save </a:t>
            </a:r>
            <a:r>
              <a:rPr lang="fr-FR" dirty="0" err="1"/>
              <a:t>button</a:t>
            </a:r>
            <a:endParaRPr lang="fr-FR" dirty="0"/>
          </a:p>
          <a:p>
            <a:pPr lvl="1">
              <a:lnSpc>
                <a:spcPct val="80000"/>
              </a:lnSpc>
            </a:pPr>
            <a:r>
              <a:rPr lang="fr-FR" dirty="0"/>
              <a:t>The perspective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saved</a:t>
            </a:r>
            <a:r>
              <a:rPr lang="fr-FR" dirty="0"/>
              <a:t> at the software exit.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Remove a perspective: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Menu Perspective -&gt; Remove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16097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27" y="2276301"/>
            <a:ext cx="28289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276" y="5180242"/>
            <a:ext cx="817785" cy="30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389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Data </a:t>
            </a:r>
            <a:r>
              <a:rPr lang="fr-FR" dirty="0" err="1"/>
              <a:t>Fitter</a:t>
            </a:r>
            <a:r>
              <a:rPr lang="fr-FR" dirty="0"/>
              <a:t> </a:t>
            </a:r>
            <a:r>
              <a:rPr lang="fr-FR" dirty="0" err="1"/>
              <a:t>views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33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err="1"/>
              <a:t>DataFitter</a:t>
            </a:r>
            <a:r>
              <a:rPr lang="en-US" dirty="0"/>
              <a:t> integration in the scan chart result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LINE/EX/FIT.1/</a:t>
            </a:r>
            <a:r>
              <a:rPr lang="en-US" dirty="0" err="1"/>
              <a:t>fittedDataY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LINE/EX/FIT.1/</a:t>
            </a:r>
            <a:r>
              <a:rPr lang="en-US" dirty="0" err="1"/>
              <a:t>deviceAttributeNameX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LINE/EX/FIT.1/</a:t>
            </a:r>
            <a:r>
              <a:rPr lang="en-US" dirty="0" err="1"/>
              <a:t>deviceAttributeNameY</a:t>
            </a:r>
            <a:endParaRPr lang="en-US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6" name="Picture 2" descr="D:\SalsaV3\doc\ScanResult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420888"/>
            <a:ext cx="7431313" cy="369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541452" y="1414517"/>
            <a:ext cx="162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data </a:t>
            </a:r>
            <a:r>
              <a:rPr lang="fr-FR" i="1" dirty="0" err="1">
                <a:solidFill>
                  <a:srgbClr val="FF0000"/>
                </a:solidFill>
              </a:rPr>
              <a:t>fitter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940152" y="1296408"/>
            <a:ext cx="682171" cy="98046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987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Data recorder </a:t>
            </a:r>
            <a:r>
              <a:rPr lang="fr-FR" dirty="0" err="1"/>
              <a:t>views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34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Data recording service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LINE/EX/FIT.1/</a:t>
            </a:r>
            <a:r>
              <a:rPr lang="en-US" dirty="0" err="1"/>
              <a:t>recorderData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Default configuration of data recording service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Menu Edit -&gt; Preferences -&gt; Devices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true or false</a:t>
            </a:r>
          </a:p>
          <a:p>
            <a:pPr>
              <a:lnSpc>
                <a:spcPct val="80000"/>
              </a:lnSpc>
            </a:pPr>
            <a:r>
              <a:rPr lang="en-US" dirty="0"/>
              <a:t>Enable/Disable recording service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Click on the Data recorder button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44008" y="1259468"/>
            <a:ext cx="274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data recorder </a:t>
            </a:r>
            <a:r>
              <a:rPr lang="fr-FR" i="1" dirty="0" err="1">
                <a:solidFill>
                  <a:srgbClr val="FF0000"/>
                </a:solidFill>
              </a:rPr>
              <a:t>attribute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32" y="3356992"/>
            <a:ext cx="40210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62" y="3284985"/>
            <a:ext cx="388822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5939114"/>
            <a:ext cx="1368153" cy="37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2" y="4999361"/>
            <a:ext cx="1368153" cy="37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298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Bookmarks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35</a:t>
            </a:fld>
            <a:endParaRPr lang="fr-FR" sz="1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Bookmarks management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Create a bookmark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Fill the bookmark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600" dirty="0"/>
              <a:t>				</a:t>
            </a:r>
            <a:r>
              <a:rPr lang="en-US" sz="1600" dirty="0">
                <a:solidFill>
                  <a:schemeClr val="accent1"/>
                </a:solidFill>
              </a:rPr>
              <a:t>Enter a simple name for the added configuration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11" y="1629544"/>
            <a:ext cx="537051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77369"/>
            <a:ext cx="5370513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11" y="4797152"/>
            <a:ext cx="28289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9539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Bookmarks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36</a:t>
            </a:fld>
            <a:endParaRPr lang="fr-FR" sz="1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Configuration selection via bookmarks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salsa-</a:t>
            </a:r>
            <a:r>
              <a:rPr lang="en-US" dirty="0" err="1"/>
              <a:t>ro</a:t>
            </a:r>
            <a:r>
              <a:rPr lang="en-US" dirty="0"/>
              <a:t> arguments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salsa-</a:t>
            </a:r>
            <a:r>
              <a:rPr lang="en-US" b="1" dirty="0" err="1"/>
              <a:t>ro</a:t>
            </a:r>
            <a:r>
              <a:rPr lang="en-US" b="1" dirty="0"/>
              <a:t> with no argument</a:t>
            </a:r>
            <a:r>
              <a:rPr lang="en-US" dirty="0"/>
              <a:t> will display 2 combo boxes:	         The  Bookmarks list and the configuration list associated to a selected bookmark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b="1" dirty="0"/>
              <a:t>salsa-</a:t>
            </a:r>
            <a:r>
              <a:rPr lang="en-US" b="1" dirty="0" err="1"/>
              <a:t>ro</a:t>
            </a:r>
            <a:r>
              <a:rPr lang="en-US" b="1" dirty="0"/>
              <a:t> </a:t>
            </a:r>
            <a:r>
              <a:rPr lang="en-US" b="1" dirty="0" err="1"/>
              <a:t>bookmark_name</a:t>
            </a:r>
            <a:r>
              <a:rPr lang="en-US" dirty="0"/>
              <a:t> (salsa-</a:t>
            </a:r>
            <a:r>
              <a:rPr lang="en-US" dirty="0" err="1"/>
              <a:t>ro</a:t>
            </a:r>
            <a:r>
              <a:rPr lang="en-US" dirty="0"/>
              <a:t> NewList2) will display 1 combo box: The configuration list associated to the bookmark named in argument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salsa-</a:t>
            </a:r>
            <a:r>
              <a:rPr lang="en-US" b="1" dirty="0" err="1"/>
              <a:t>ro</a:t>
            </a:r>
            <a:r>
              <a:rPr lang="en-US" b="1" dirty="0"/>
              <a:t> </a:t>
            </a:r>
            <a:r>
              <a:rPr lang="en-US" b="1" dirty="0" err="1"/>
              <a:t>configuration_name</a:t>
            </a:r>
            <a:r>
              <a:rPr lang="en-US" dirty="0"/>
              <a:t> (salsa-</a:t>
            </a:r>
            <a:r>
              <a:rPr lang="en-US" dirty="0" err="1"/>
              <a:t>ro</a:t>
            </a:r>
            <a:r>
              <a:rPr lang="en-US" dirty="0"/>
              <a:t> root/Katy/My1DConfig) will display the view with directly the configuration named in argument.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4833937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41936"/>
            <a:ext cx="1931987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6644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</a:t>
            </a:r>
            <a:r>
              <a:rPr lang="fr-FR" dirty="0" err="1"/>
              <a:t>search</a:t>
            </a:r>
            <a:r>
              <a:rPr lang="fr-FR" dirty="0"/>
              <a:t> </a:t>
            </a:r>
            <a:r>
              <a:rPr lang="fr-FR" dirty="0" err="1"/>
              <a:t>tool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37</a:t>
            </a:fld>
            <a:endParaRPr lang="fr-FR" sz="1400" dirty="0"/>
          </a:p>
        </p:txBody>
      </p:sp>
      <p:pic>
        <p:nvPicPr>
          <p:cNvPr id="5" name="Picture 2" descr="D:\SalsaV3\doc\Recher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2910"/>
            <a:ext cx="4242169" cy="446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dirty="0"/>
              <a:t>In order to quickly find a configuration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Type a text to find in a configuration name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Click on Next (&gt;&gt;) button or Previous (&lt;&lt;) button to find all matching configurations</a:t>
            </a:r>
            <a:endParaRPr lang="fr-FR" dirty="0"/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9129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Custom </a:t>
            </a:r>
            <a:r>
              <a:rPr lang="fr-FR" dirty="0" err="1"/>
              <a:t>Trajectory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38</a:t>
            </a:fld>
            <a:endParaRPr lang="fr-FR" sz="1400" dirty="0"/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3515066" y="1146628"/>
            <a:ext cx="2153333" cy="52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dirty="0" err="1"/>
              <a:t>Trajectory</a:t>
            </a:r>
            <a:r>
              <a:rPr lang="fr-FR" sz="2000" dirty="0"/>
              <a:t> Y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066" y="1628800"/>
            <a:ext cx="20288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77" y="1628800"/>
            <a:ext cx="22383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texte 2"/>
          <p:cNvSpPr txBox="1">
            <a:spLocks/>
          </p:cNvSpPr>
          <p:nvPr/>
        </p:nvSpPr>
        <p:spPr bwMode="auto">
          <a:xfrm>
            <a:off x="917007" y="1146628"/>
            <a:ext cx="2028825" cy="534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 bwMode="auto">
          <a:xfrm>
            <a:off x="6079897" y="1146628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Editor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07" y="1628800"/>
            <a:ext cx="20764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588" y="4725144"/>
            <a:ext cx="28479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texte 2"/>
          <p:cNvSpPr txBox="1">
            <a:spLocks/>
          </p:cNvSpPr>
          <p:nvPr/>
        </p:nvSpPr>
        <p:spPr bwMode="auto">
          <a:xfrm>
            <a:off x="1914611" y="5173048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buNone/>
            </a:pPr>
            <a:r>
              <a:rPr 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</a:t>
            </a:r>
            <a:r>
              <a:rPr 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Menu</a:t>
            </a:r>
          </a:p>
        </p:txBody>
      </p:sp>
    </p:spTree>
    <p:extLst>
      <p:ext uri="{BB962C8B-B14F-4D97-AF65-F5344CB8AC3E}">
        <p14:creationId xmlns:p14="http://schemas.microsoft.com/office/powerpoint/2010/main" val="4622820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Salsa open Nexus files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39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1183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/>
              <a:t>Open a nexus file in the databrowser</a:t>
            </a:r>
          </a:p>
          <a:p>
            <a:pPr marL="5334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/>
              <a:t>Click on a nexus file name to open it in the databrowser.</a:t>
            </a:r>
            <a:endParaRPr lang="fr-FR" dirty="0"/>
          </a:p>
        </p:txBody>
      </p:sp>
      <p:pic>
        <p:nvPicPr>
          <p:cNvPr id="6" name="Picture 2" descr="D:\SalsaV3\doc\LogHisto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1844824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49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Functionalities</a:t>
            </a:r>
            <a:r>
              <a:rPr lang="fr-FR" dirty="0"/>
              <a:t> index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823685"/>
            <a:ext cx="8253164" cy="5475513"/>
          </a:xfrm>
          <a:prstGeom prst="rect">
            <a:avLst/>
          </a:prstGeom>
        </p:spPr>
        <p:txBody>
          <a:bodyPr vert="horz" lIns="91440" tIns="45720" rIns="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Create a new configuration...............................................................</a:t>
            </a:r>
            <a:r>
              <a:rPr lang="en-US" sz="2000" dirty="0">
                <a:hlinkClick r:id="rId2" action="ppaction://hlinksldjump"/>
              </a:rPr>
              <a:t>18</a:t>
            </a:r>
            <a:endParaRPr lang="en-US" sz="2000" dirty="0"/>
          </a:p>
          <a:p>
            <a:pPr lvl="1"/>
            <a:r>
              <a:rPr lang="en-US" sz="1600" dirty="0"/>
              <a:t>K Scan</a:t>
            </a:r>
          </a:p>
          <a:p>
            <a:endParaRPr lang="en-US" sz="1600" dirty="0"/>
          </a:p>
          <a:p>
            <a:r>
              <a:rPr lang="en-US" sz="2000" dirty="0"/>
              <a:t>General parameters..........................</a:t>
            </a:r>
            <a:r>
              <a:rPr lang="en-US" sz="2000" dirty="0">
                <a:hlinkClick r:id="rId3" action="ppaction://hlinksldjump"/>
              </a:rPr>
              <a:t>20</a:t>
            </a:r>
            <a:endParaRPr lang="en-US" sz="2000" dirty="0"/>
          </a:p>
          <a:p>
            <a:pPr lvl="1"/>
            <a:r>
              <a:rPr lang="en-US" sz="1600" dirty="0"/>
              <a:t>Number of scan</a:t>
            </a:r>
          </a:p>
          <a:p>
            <a:pPr lvl="1"/>
            <a:r>
              <a:rPr lang="en-US" sz="1600" dirty="0"/>
              <a:t>Actuators delay</a:t>
            </a:r>
          </a:p>
          <a:p>
            <a:pPr lvl="1"/>
            <a:r>
              <a:rPr lang="en-US" sz="1600" dirty="0"/>
              <a:t>Zig zag trajectory</a:t>
            </a:r>
          </a:p>
          <a:p>
            <a:pPr lvl="1"/>
            <a:r>
              <a:rPr lang="en-US" sz="1600" dirty="0"/>
              <a:t>Scan on the fly</a:t>
            </a:r>
          </a:p>
          <a:p>
            <a:pPr lvl="1"/>
            <a:r>
              <a:rPr lang="en-US" sz="1600" dirty="0"/>
              <a:t>Scan speed adjustment</a:t>
            </a:r>
          </a:p>
          <a:p>
            <a:pPr lvl="1"/>
            <a:r>
              <a:rPr lang="en-US" sz="1600" dirty="0"/>
              <a:t>After run function and scan function</a:t>
            </a:r>
          </a:p>
          <a:p>
            <a:endParaRPr lang="en-US" sz="2000" dirty="0"/>
          </a:p>
          <a:p>
            <a:r>
              <a:rPr lang="en-US" sz="2000" dirty="0"/>
              <a:t>Scan parameters..............................</a:t>
            </a:r>
            <a:r>
              <a:rPr lang="en-US" sz="2000" dirty="0">
                <a:hlinkClick r:id="rId4" action="ppaction://hlinksldjump"/>
              </a:rPr>
              <a:t>21</a:t>
            </a:r>
            <a:endParaRPr lang="en-US" sz="2000" dirty="0"/>
          </a:p>
          <a:p>
            <a:pPr lvl="1"/>
            <a:r>
              <a:rPr lang="en-US" sz="1600" dirty="0"/>
              <a:t>Sensors</a:t>
            </a:r>
          </a:p>
          <a:p>
            <a:pPr lvl="1"/>
            <a:r>
              <a:rPr lang="en-US" sz="1600" dirty="0"/>
              <a:t>Time bases</a:t>
            </a:r>
          </a:p>
          <a:p>
            <a:pPr lvl="1"/>
            <a:r>
              <a:rPr lang="en-US" sz="1600" dirty="0"/>
              <a:t>Actuators </a:t>
            </a:r>
          </a:p>
          <a:p>
            <a:pPr lvl="1"/>
            <a:r>
              <a:rPr lang="en-US" sz="1600" dirty="0"/>
              <a:t>Trajectories</a:t>
            </a:r>
          </a:p>
          <a:p>
            <a:pPr lvl="1"/>
            <a:r>
              <a:rPr lang="en-US" sz="1600" dirty="0"/>
              <a:t>Hooks</a:t>
            </a:r>
          </a:p>
          <a:p>
            <a:pPr lvl="1"/>
            <a:r>
              <a:rPr lang="en-US" sz="1600" dirty="0"/>
              <a:t>Error strategies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/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74141" y="1201052"/>
            <a:ext cx="3374323" cy="505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endParaRPr lang="en-US" sz="1600" kern="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execution............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24</a:t>
            </a:r>
            <a:endParaRPr 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Start</a:t>
            </a: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Abort</a:t>
            </a: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Pause</a:t>
            </a: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Resume</a:t>
            </a:r>
          </a:p>
          <a:p>
            <a:pPr lvl="1" eaLnBrk="1" hangingPunct="1"/>
            <a:endParaRPr lang="en-US" sz="1600" kern="0" dirty="0"/>
          </a:p>
          <a:p>
            <a:pPr marL="533400" lvl="1" indent="0" eaLnBrk="1" hangingPunct="1">
              <a:buFontTx/>
              <a:buNone/>
            </a:pPr>
            <a:endParaRPr lang="en-US" sz="1600" kern="0" dirty="0"/>
          </a:p>
          <a:p>
            <a:pPr marL="533400" lvl="1" indent="0" eaLnBrk="1" hangingPunct="1">
              <a:buFontTx/>
              <a:buNone/>
            </a:pPr>
            <a:endParaRPr lang="en-US" sz="1600" kern="0" dirty="0"/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4</a:t>
            </a:fld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796661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scan image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40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 err="1"/>
              <a:t>Declare</a:t>
            </a:r>
            <a:r>
              <a:rPr lang="fr-FR" dirty="0"/>
              <a:t> a Publisher </a:t>
            </a:r>
            <a:r>
              <a:rPr lang="fr-FR" dirty="0" err="1"/>
              <a:t>device</a:t>
            </a:r>
            <a:r>
              <a:rPr lang="fr-FR" dirty="0"/>
              <a:t> in Tango </a:t>
            </a:r>
            <a:r>
              <a:rPr lang="fr-FR" dirty="0" err="1"/>
              <a:t>database</a:t>
            </a:r>
            <a:r>
              <a:rPr lang="fr-FR" dirty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Device</a:t>
            </a:r>
            <a:r>
              <a:rPr lang="fr-FR" dirty="0"/>
              <a:t> Server </a:t>
            </a:r>
            <a:r>
              <a:rPr lang="fr-FR" dirty="0" err="1"/>
              <a:t>name</a:t>
            </a:r>
            <a:r>
              <a:rPr lang="fr-FR" dirty="0"/>
              <a:t>: Publisher/SAV-SCAN-TRAJ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Device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: tango/CA/PubScanTraj.1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Properties</a:t>
            </a:r>
            <a:r>
              <a:rPr lang="fr-FR" dirty="0"/>
              <a:t>: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fr-FR" dirty="0"/>
              <a:t>Configure Salsa to </a:t>
            </a:r>
            <a:r>
              <a:rPr lang="fr-FR" dirty="0" err="1"/>
              <a:t>access</a:t>
            </a:r>
            <a:r>
              <a:rPr lang="fr-FR" dirty="0"/>
              <a:t> to Export </a:t>
            </a:r>
            <a:r>
              <a:rPr lang="fr-FR" dirty="0" err="1"/>
              <a:t>Trajectory</a:t>
            </a:r>
            <a:r>
              <a:rPr lang="fr-FR" dirty="0"/>
              <a:t> option: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To </a:t>
            </a:r>
            <a:r>
              <a:rPr lang="fr-FR" dirty="0" err="1"/>
              <a:t>get</a:t>
            </a:r>
            <a:r>
              <a:rPr lang="fr-FR" dirty="0"/>
              <a:t> the </a:t>
            </a:r>
            <a:r>
              <a:rPr lang="fr-FR" dirty="0" err="1"/>
              <a:t>expected</a:t>
            </a:r>
            <a:r>
              <a:rPr lang="fr-FR" dirty="0"/>
              <a:t> menu in Salsa, more </a:t>
            </a:r>
            <a:r>
              <a:rPr lang="fr-FR" dirty="0" err="1"/>
              <a:t>precisely</a:t>
            </a:r>
            <a:r>
              <a:rPr lang="fr-FR" dirty="0"/>
              <a:t> in the « Image » tab of the « Scan </a:t>
            </a:r>
            <a:r>
              <a:rPr lang="fr-FR" dirty="0" err="1"/>
              <a:t>Result</a:t>
            </a:r>
            <a:r>
              <a:rPr lang="fr-FR" dirty="0"/>
              <a:t> » tab, </a:t>
            </a:r>
            <a:r>
              <a:rPr lang="fr-FR" dirty="0" err="1"/>
              <a:t>you</a:t>
            </a:r>
            <a:r>
              <a:rPr lang="fr-FR" dirty="0"/>
              <a:t> have to </a:t>
            </a:r>
            <a:r>
              <a:rPr lang="fr-FR" dirty="0" err="1"/>
              <a:t>declare</a:t>
            </a:r>
            <a:r>
              <a:rPr lang="fr-FR" dirty="0"/>
              <a:t> the </a:t>
            </a:r>
            <a:r>
              <a:rPr lang="fr-FR" dirty="0" err="1"/>
              <a:t>publisher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receive</a:t>
            </a:r>
            <a:r>
              <a:rPr lang="fr-FR" dirty="0"/>
              <a:t> the </a:t>
            </a:r>
            <a:r>
              <a:rPr lang="fr-FR" dirty="0" err="1"/>
              <a:t>trajectory</a:t>
            </a:r>
            <a:r>
              <a:rPr lang="fr-FR" dirty="0"/>
              <a:t>.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Menu Edit -&gt; </a:t>
            </a:r>
            <a:r>
              <a:rPr lang="fr-FR" dirty="0" err="1"/>
              <a:t>Preferences</a:t>
            </a:r>
            <a:r>
              <a:rPr lang="fr-FR" dirty="0"/>
              <a:t>, select </a:t>
            </a:r>
            <a:r>
              <a:rPr lang="fr-FR" dirty="0" err="1"/>
              <a:t>Devices</a:t>
            </a:r>
            <a:r>
              <a:rPr lang="fr-FR" dirty="0"/>
              <a:t> and </a:t>
            </a:r>
            <a:r>
              <a:rPr lang="fr-FR" dirty="0" err="1"/>
              <a:t>fill</a:t>
            </a:r>
            <a:r>
              <a:rPr lang="fr-FR" dirty="0"/>
              <a:t> Publisher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i="1" dirty="0"/>
              <a:t>tango/CA/PubScanTraj.1</a:t>
            </a:r>
          </a:p>
          <a:p>
            <a:pPr lvl="1">
              <a:lnSpc>
                <a:spcPct val="80000"/>
              </a:lnSpc>
            </a:pPr>
            <a:endParaRPr lang="fr-FR" i="1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b="1" dirty="0"/>
              <a:t>Export </a:t>
            </a:r>
            <a:r>
              <a:rPr lang="fr-FR" b="1" dirty="0" err="1"/>
              <a:t>Trajectory</a:t>
            </a:r>
            <a:r>
              <a:rPr lang="fr-FR" dirty="0"/>
              <a:t> </a:t>
            </a:r>
            <a:r>
              <a:rPr lang="fr-FR" dirty="0" err="1"/>
              <a:t>button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4"/>
          <a:stretch/>
        </p:blipFill>
        <p:spPr>
          <a:xfrm>
            <a:off x="2483768" y="1923653"/>
            <a:ext cx="5676900" cy="10012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437112"/>
            <a:ext cx="3456384" cy="12035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671" y="5963369"/>
            <a:ext cx="54768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404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scan image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41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Select points in scan image: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fr-FR" dirty="0"/>
              <a:t>Right click on image -&gt; </a:t>
            </a:r>
            <a:r>
              <a:rPr lang="fr-FR" dirty="0" err="1"/>
              <a:t>Selection</a:t>
            </a:r>
            <a:r>
              <a:rPr lang="fr-FR" dirty="0"/>
              <a:t> mode</a:t>
            </a:r>
          </a:p>
          <a:p>
            <a:pPr lvl="1">
              <a:lnSpc>
                <a:spcPct val="80000"/>
              </a:lnSpc>
            </a:pPr>
            <a:r>
              <a:rPr lang="fr-FR" dirty="0" err="1"/>
              <a:t>Either</a:t>
            </a:r>
            <a:r>
              <a:rPr lang="fr-FR" dirty="0"/>
              <a:t> select n points on image </a:t>
            </a:r>
            <a:r>
              <a:rPr lang="fr-FR" dirty="0" err="1"/>
              <a:t>with</a:t>
            </a:r>
            <a:r>
              <a:rPr lang="fr-FR" dirty="0"/>
              <a:t> « Point ROI Mode » </a:t>
            </a:r>
            <a:r>
              <a:rPr lang="fr-FR" dirty="0" err="1"/>
              <a:t>tool</a:t>
            </a:r>
            <a:r>
              <a:rPr lang="fr-FR" dirty="0"/>
              <a:t>,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Or select a line on image </a:t>
            </a:r>
            <a:r>
              <a:rPr lang="fr-FR" dirty="0" err="1"/>
              <a:t>with</a:t>
            </a:r>
            <a:r>
              <a:rPr lang="fr-FR" dirty="0"/>
              <a:t> « Line ROI Mode » </a:t>
            </a:r>
            <a:r>
              <a:rPr lang="fr-FR" dirty="0" err="1"/>
              <a:t>tool</a:t>
            </a:r>
            <a:r>
              <a:rPr lang="fr-FR" dirty="0"/>
              <a:t>,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Or go back to default </a:t>
            </a:r>
            <a:r>
              <a:rPr lang="fr-FR" dirty="0" err="1"/>
              <a:t>cursor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« </a:t>
            </a:r>
            <a:r>
              <a:rPr lang="fr-FR" dirty="0" err="1"/>
              <a:t>Selection</a:t>
            </a:r>
            <a:r>
              <a:rPr lang="fr-FR" dirty="0"/>
              <a:t> Mode » </a:t>
            </a:r>
            <a:r>
              <a:rPr lang="fr-FR" dirty="0" err="1"/>
              <a:t>tool</a:t>
            </a:r>
            <a:r>
              <a:rPr lang="fr-FR" dirty="0"/>
              <a:t>.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endParaRPr lang="fr-FR" dirty="0"/>
          </a:p>
          <a:p>
            <a:pPr>
              <a:lnSpc>
                <a:spcPct val="80000"/>
              </a:lnSpc>
            </a:pPr>
            <a:r>
              <a:rPr lang="fr-FR" dirty="0"/>
              <a:t>Remove points: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Right click on image -&gt; </a:t>
            </a:r>
            <a:r>
              <a:rPr lang="fr-FR" dirty="0" err="1"/>
              <a:t>Selection</a:t>
            </a:r>
            <a:r>
              <a:rPr lang="fr-FR" dirty="0"/>
              <a:t> mode -&gt; « </a:t>
            </a:r>
            <a:r>
              <a:rPr lang="fr-FR" dirty="0" err="1"/>
              <a:t>Delete</a:t>
            </a:r>
            <a:r>
              <a:rPr lang="fr-FR" dirty="0"/>
              <a:t> all Rois » </a:t>
            </a:r>
            <a:r>
              <a:rPr lang="fr-FR" dirty="0" err="1"/>
              <a:t>red</a:t>
            </a:r>
            <a:r>
              <a:rPr lang="fr-FR" dirty="0"/>
              <a:t> cross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564904"/>
            <a:ext cx="2105025" cy="2476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733256"/>
            <a:ext cx="14954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920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scan image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42</a:t>
            </a:fld>
            <a:endParaRPr lang="fr-FR" sz="1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3700" y="927100"/>
            <a:ext cx="8521700" cy="552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fr-FR" dirty="0"/>
              <a:t>Save </a:t>
            </a:r>
            <a:r>
              <a:rPr lang="fr-FR" dirty="0" err="1"/>
              <a:t>trajectory</a:t>
            </a:r>
            <a:r>
              <a:rPr lang="fr-FR" dirty="0"/>
              <a:t>:</a:t>
            </a:r>
          </a:p>
          <a:p>
            <a:pPr lvl="1">
              <a:lnSpc>
                <a:spcPct val="80000"/>
              </a:lnSpc>
            </a:pPr>
            <a:r>
              <a:rPr lang="fr-FR" dirty="0"/>
              <a:t>First, </a:t>
            </a:r>
            <a:r>
              <a:rPr lang="fr-FR" dirty="0" err="1"/>
              <a:t>choose</a:t>
            </a:r>
            <a:r>
              <a:rPr lang="fr-FR" dirty="0"/>
              <a:t> « X </a:t>
            </a:r>
            <a:r>
              <a:rPr lang="fr-FR" dirty="0" err="1"/>
              <a:t>actuator</a:t>
            </a:r>
            <a:r>
              <a:rPr lang="fr-FR" dirty="0"/>
              <a:t> » and « Y </a:t>
            </a:r>
            <a:r>
              <a:rPr lang="fr-FR" dirty="0" err="1"/>
              <a:t>actuator</a:t>
            </a:r>
            <a:r>
              <a:rPr lang="fr-FR" dirty="0"/>
              <a:t> » in image </a:t>
            </a:r>
            <a:r>
              <a:rPr lang="fr-FR" dirty="0" err="1"/>
              <a:t>tab.</a:t>
            </a:r>
            <a:endParaRPr lang="fr-FR" dirty="0"/>
          </a:p>
          <a:p>
            <a:pPr lvl="1">
              <a:lnSpc>
                <a:spcPct val="80000"/>
              </a:lnSpc>
            </a:pPr>
            <a:r>
              <a:rPr lang="fr-FR" dirty="0"/>
              <a:t>Click on « Export </a:t>
            </a:r>
            <a:r>
              <a:rPr lang="fr-FR" dirty="0" err="1"/>
              <a:t>Trajectory</a:t>
            </a:r>
            <a:r>
              <a:rPr lang="fr-FR" dirty="0"/>
              <a:t> » </a:t>
            </a:r>
            <a:r>
              <a:rPr lang="fr-FR" dirty="0" err="1"/>
              <a:t>button</a:t>
            </a: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endParaRPr lang="fr-FR" dirty="0"/>
          </a:p>
          <a:p>
            <a:pPr lvl="1">
              <a:lnSpc>
                <a:spcPct val="80000"/>
              </a:lnSpc>
            </a:pPr>
            <a:r>
              <a:rPr lang="fr-FR" dirty="0"/>
              <a:t>If a line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chosen</a:t>
            </a:r>
            <a:r>
              <a:rPr lang="fr-FR" dirty="0"/>
              <a:t>, </a:t>
            </a:r>
            <a:r>
              <a:rPr lang="fr-FR" dirty="0" err="1"/>
              <a:t>then</a:t>
            </a:r>
            <a:r>
              <a:rPr lang="fr-FR" dirty="0"/>
              <a:t> a </a:t>
            </a:r>
            <a:r>
              <a:rPr lang="fr-FR" dirty="0" err="1"/>
              <a:t>step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fulfilled</a:t>
            </a:r>
            <a:r>
              <a:rPr lang="fr-FR" dirty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fr-FR" dirty="0"/>
              <a:t>The </a:t>
            </a:r>
            <a:r>
              <a:rPr lang="fr-FR" b="1" dirty="0" err="1"/>
              <a:t>trajectory</a:t>
            </a:r>
            <a:r>
              <a:rPr lang="fr-FR" b="1" dirty="0"/>
              <a:t> content</a:t>
            </a:r>
            <a:r>
              <a:rPr lang="fr-FR" dirty="0"/>
              <a:t> (n X,Y couples) </a:t>
            </a:r>
            <a:r>
              <a:rPr lang="fr-FR" dirty="0" err="1"/>
              <a:t>will</a:t>
            </a:r>
            <a:r>
              <a:rPr lang="fr-FR" dirty="0"/>
              <a:t> have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obtained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b="1" dirty="0" err="1"/>
              <a:t>trajectory</a:t>
            </a:r>
            <a:r>
              <a:rPr lang="fr-FR" b="1" dirty="0"/>
              <a:t> Spectrum </a:t>
            </a:r>
            <a:r>
              <a:rPr lang="fr-FR" b="1" dirty="0" err="1"/>
              <a:t>attribute</a:t>
            </a:r>
            <a:r>
              <a:rPr lang="fr-FR" b="1" dirty="0"/>
              <a:t> of the Publisher </a:t>
            </a:r>
            <a:r>
              <a:rPr lang="fr-FR" b="1" dirty="0" err="1"/>
              <a:t>device</a:t>
            </a:r>
            <a:r>
              <a:rPr lang="fr-FR" dirty="0"/>
              <a:t>. (cf. </a:t>
            </a:r>
            <a:r>
              <a:rPr lang="fr-FR" i="1" dirty="0"/>
              <a:t>tango/CA/PubScanTraj.1/</a:t>
            </a:r>
            <a:r>
              <a:rPr lang="fr-FR" i="1" dirty="0" err="1"/>
              <a:t>trajectory</a:t>
            </a:r>
            <a:r>
              <a:rPr lang="fr-FR" dirty="0"/>
              <a:t>)</a:t>
            </a:r>
          </a:p>
          <a:p>
            <a:pPr>
              <a:lnSpc>
                <a:spcPct val="80000"/>
              </a:lnSpc>
            </a:pPr>
            <a:r>
              <a:rPr lang="fr-FR" dirty="0" err="1"/>
              <a:t>Trajectory</a:t>
            </a:r>
            <a:r>
              <a:rPr lang="fr-FR" dirty="0"/>
              <a:t> extraction:</a:t>
            </a:r>
          </a:p>
          <a:p>
            <a:pPr marL="457200" lvl="1" indent="0" algn="just">
              <a:lnSpc>
                <a:spcPct val="80000"/>
              </a:lnSpc>
              <a:buNone/>
            </a:pPr>
            <a:r>
              <a:rPr lang="fr-FR" dirty="0" err="1"/>
              <a:t>Example</a:t>
            </a:r>
            <a:r>
              <a:rPr lang="fr-FR" dirty="0"/>
              <a:t> of 5 points</a:t>
            </a:r>
          </a:p>
          <a:p>
            <a:pPr marL="457200" lvl="1" indent="0" algn="just">
              <a:lnSpc>
                <a:spcPct val="80000"/>
              </a:lnSpc>
              <a:buNone/>
            </a:pPr>
            <a:r>
              <a:rPr lang="fr-FR" dirty="0"/>
              <a:t>extraction </a:t>
            </a:r>
            <a:r>
              <a:rPr lang="fr-FR" dirty="0" err="1"/>
              <a:t>from</a:t>
            </a:r>
            <a:r>
              <a:rPr lang="fr-FR" dirty="0"/>
              <a:t> python: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6875" cy="5619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750962"/>
            <a:ext cx="4248473" cy="277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6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Functionalities</a:t>
            </a:r>
            <a:r>
              <a:rPr lang="fr-FR" dirty="0"/>
              <a:t> index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95300" y="1142999"/>
            <a:ext cx="8216900" cy="4923971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Scan result.........................................................................................</a:t>
            </a:r>
            <a:r>
              <a:rPr lang="en-US" sz="2000" dirty="0">
                <a:hlinkClick r:id="rId2" action="ppaction://hlinksldjump"/>
              </a:rPr>
              <a:t>25</a:t>
            </a:r>
            <a:endParaRPr lang="en-US" sz="2000" dirty="0"/>
          </a:p>
          <a:p>
            <a:pPr lvl="1"/>
            <a:r>
              <a:rPr lang="en-US" sz="1600" dirty="0"/>
              <a:t>Display manager</a:t>
            </a:r>
          </a:p>
          <a:p>
            <a:pPr lvl="1"/>
            <a:r>
              <a:rPr lang="en-US" sz="1600" dirty="0"/>
              <a:t>1D scan result</a:t>
            </a:r>
          </a:p>
          <a:p>
            <a:pPr lvl="1"/>
            <a:r>
              <a:rPr lang="en-US" sz="1600" dirty="0"/>
              <a:t>2D scan result </a:t>
            </a:r>
          </a:p>
          <a:p>
            <a:pPr lvl="1"/>
            <a:r>
              <a:rPr lang="en-US" sz="1600" dirty="0"/>
              <a:t>Scan functions</a:t>
            </a:r>
          </a:p>
          <a:p>
            <a:pPr lvl="1"/>
            <a:r>
              <a:rPr lang="en-US" sz="1600" dirty="0"/>
              <a:t>Error strategies</a:t>
            </a:r>
          </a:p>
          <a:p>
            <a:pPr lvl="1"/>
            <a:r>
              <a:rPr lang="en-US" sz="1600" dirty="0"/>
              <a:t>Scan historic</a:t>
            </a:r>
          </a:p>
          <a:p>
            <a:pPr lvl="1"/>
            <a:r>
              <a:rPr lang="en-US" sz="1600" dirty="0"/>
              <a:t>Salsa logging</a:t>
            </a:r>
          </a:p>
          <a:p>
            <a:pPr lvl="1"/>
            <a:endParaRPr lang="en-US" sz="1600" dirty="0"/>
          </a:p>
          <a:p>
            <a:r>
              <a:rPr lang="en-US" sz="2000" dirty="0"/>
              <a:t>Other functionalities...........................................................................</a:t>
            </a:r>
            <a:r>
              <a:rPr lang="en-US" sz="2000" dirty="0">
                <a:hlinkClick r:id="rId3" action="ppaction://hlinksldjump"/>
              </a:rPr>
              <a:t>32</a:t>
            </a:r>
            <a:endParaRPr lang="en-US" sz="2000" dirty="0"/>
          </a:p>
          <a:p>
            <a:pPr lvl="1"/>
            <a:r>
              <a:rPr lang="en-US" sz="1600" dirty="0"/>
              <a:t>Perspectives</a:t>
            </a:r>
          </a:p>
          <a:p>
            <a:pPr lvl="1"/>
            <a:r>
              <a:rPr lang="en-US" sz="1600" dirty="0"/>
              <a:t>Data fitter</a:t>
            </a:r>
          </a:p>
          <a:p>
            <a:pPr lvl="1"/>
            <a:r>
              <a:rPr lang="en-US" sz="1600" dirty="0"/>
              <a:t>Data recorder</a:t>
            </a:r>
          </a:p>
          <a:p>
            <a:pPr lvl="1"/>
            <a:r>
              <a:rPr lang="en-US" sz="1600" dirty="0"/>
              <a:t>Bookmarks</a:t>
            </a:r>
          </a:p>
          <a:p>
            <a:pPr lvl="1"/>
            <a:r>
              <a:rPr lang="en-US" sz="1600" dirty="0"/>
              <a:t>Search tool</a:t>
            </a:r>
          </a:p>
          <a:p>
            <a:pPr lvl="1"/>
            <a:r>
              <a:rPr lang="en-US" sz="1600" dirty="0"/>
              <a:t>Custom trajectory</a:t>
            </a:r>
          </a:p>
          <a:p>
            <a:pPr marL="533400" lvl="1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5</a:t>
            </a:fld>
            <a:endParaRPr lang="fr-FR" sz="14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A07E8D-ED64-CEA8-242A-2813D7DE7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3620224"/>
            <a:ext cx="4284216" cy="287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endParaRPr lang="en-US" sz="16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eaLnBrk="1" hangingPunct="1"/>
            <a:endParaRPr lang="en-US" sz="16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 Nexus files</a:t>
            </a:r>
          </a:p>
          <a:p>
            <a:pPr lvl="1" eaLnBrk="1" hangingPunct="1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 trajectory from scan image</a:t>
            </a:r>
          </a:p>
          <a:p>
            <a:pPr lvl="1" eaLnBrk="1" hangingPunct="1"/>
            <a:endParaRPr lang="en-US" sz="16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3400" lvl="1" indent="0" eaLnBrk="1" hangingPunct="1">
              <a:buFontTx/>
              <a:buNone/>
            </a:pPr>
            <a:endParaRPr lang="en-US" sz="16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3400" lvl="1" indent="0" eaLnBrk="1" hangingPunct="1">
              <a:buFontTx/>
              <a:buNone/>
            </a:pPr>
            <a:endParaRPr lang="en-US" sz="16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1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Software architecture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6</a:t>
            </a:fld>
            <a:endParaRPr lang="fr-FR" sz="1400" dirty="0"/>
          </a:p>
        </p:txBody>
      </p:sp>
      <p:grpSp>
        <p:nvGrpSpPr>
          <p:cNvPr id="5" name="Groupe 4"/>
          <p:cNvGrpSpPr>
            <a:grpSpLocks/>
          </p:cNvGrpSpPr>
          <p:nvPr/>
        </p:nvGrpSpPr>
        <p:grpSpPr bwMode="auto">
          <a:xfrm>
            <a:off x="3446463" y="4611688"/>
            <a:ext cx="2728912" cy="1335087"/>
            <a:chOff x="3189288" y="3878638"/>
            <a:chExt cx="2728911" cy="1335464"/>
          </a:xfrm>
        </p:grpSpPr>
        <p:sp>
          <p:nvSpPr>
            <p:cNvPr id="6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7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8" name="ZoneTexte 6"/>
          <p:cNvSpPr txBox="1">
            <a:spLocks noChangeArrowheads="1"/>
          </p:cNvSpPr>
          <p:nvPr/>
        </p:nvSpPr>
        <p:spPr bwMode="auto">
          <a:xfrm>
            <a:off x="521544" y="5570538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729506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 dirty="0" err="1"/>
              <a:t>NeXus</a:t>
            </a:r>
            <a:r>
              <a:rPr lang="fr-FR" sz="1400" dirty="0"/>
              <a:t> files</a:t>
            </a:r>
          </a:p>
        </p:txBody>
      </p:sp>
      <p:grpSp>
        <p:nvGrpSpPr>
          <p:cNvPr id="10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11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12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sp>
        <p:nvSpPr>
          <p:cNvPr id="13" name="ZoneTexte 11"/>
          <p:cNvSpPr txBox="1">
            <a:spLocks noChangeArrowheads="1"/>
          </p:cNvSpPr>
          <p:nvPr/>
        </p:nvSpPr>
        <p:spPr bwMode="auto">
          <a:xfrm>
            <a:off x="382588" y="123507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Python</a:t>
            </a:r>
          </a:p>
        </p:txBody>
      </p:sp>
      <p:sp>
        <p:nvSpPr>
          <p:cNvPr id="14" name="ZoneTexte 12"/>
          <p:cNvSpPr txBox="1">
            <a:spLocks noChangeArrowheads="1"/>
          </p:cNvSpPr>
          <p:nvPr/>
        </p:nvSpPr>
        <p:spPr bwMode="auto">
          <a:xfrm>
            <a:off x="3342878" y="3459957"/>
            <a:ext cx="2754312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SalsaAPI</a:t>
            </a:r>
          </a:p>
        </p:txBody>
      </p:sp>
      <p:sp>
        <p:nvSpPr>
          <p:cNvPr id="15" name="ZoneTexte 13"/>
          <p:cNvSpPr txBox="1">
            <a:spLocks noChangeArrowheads="1"/>
          </p:cNvSpPr>
          <p:nvPr/>
        </p:nvSpPr>
        <p:spPr bwMode="auto">
          <a:xfrm>
            <a:off x="3568700" y="2355453"/>
            <a:ext cx="22860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ds_SimpleScan</a:t>
            </a:r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6064250" y="1250950"/>
            <a:ext cx="27305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Passerelle acteur V3</a:t>
            </a:r>
          </a:p>
        </p:txBody>
      </p:sp>
      <p:cxnSp>
        <p:nvCxnSpPr>
          <p:cNvPr id="17" name="Connecteur droit avec flèche 21"/>
          <p:cNvCxnSpPr>
            <a:cxnSpLocks noChangeShapeType="1"/>
            <a:stCxn id="6" idx="1"/>
            <a:endCxn id="8" idx="0"/>
          </p:cNvCxnSpPr>
          <p:nvPr/>
        </p:nvCxnSpPr>
        <p:spPr bwMode="auto">
          <a:xfrm flipH="1">
            <a:off x="1898700" y="4796302"/>
            <a:ext cx="1547763" cy="77423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ZoneTexte 26"/>
          <p:cNvSpPr txBox="1">
            <a:spLocks noChangeArrowheads="1"/>
          </p:cNvSpPr>
          <p:nvPr/>
        </p:nvSpPr>
        <p:spPr bwMode="auto">
          <a:xfrm>
            <a:off x="1344762" y="4817467"/>
            <a:ext cx="1643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 err="1">
                <a:solidFill>
                  <a:schemeClr val="accent2"/>
                </a:solidFill>
              </a:rPr>
              <a:t>startRecording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cxnSp>
        <p:nvCxnSpPr>
          <p:cNvPr id="19" name="Connecteur droit avec flèche 31"/>
          <p:cNvCxnSpPr>
            <a:cxnSpLocks noChangeShapeType="1"/>
          </p:cNvCxnSpPr>
          <p:nvPr/>
        </p:nvCxnSpPr>
        <p:spPr bwMode="auto">
          <a:xfrm flipH="1">
            <a:off x="6175375" y="4638675"/>
            <a:ext cx="358775" cy="508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ZoneTexte 35"/>
          <p:cNvSpPr txBox="1">
            <a:spLocks noChangeArrowheads="1"/>
          </p:cNvSpPr>
          <p:nvPr/>
        </p:nvSpPr>
        <p:spPr bwMode="auto">
          <a:xfrm>
            <a:off x="6228184" y="4869160"/>
            <a:ext cx="1257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chemeClr val="accent2"/>
                </a:solidFill>
              </a:rPr>
              <a:t>Fit data_01</a:t>
            </a:r>
          </a:p>
        </p:txBody>
      </p:sp>
      <p:sp>
        <p:nvSpPr>
          <p:cNvPr id="21" name="Organigramme : Disque magnétique 20"/>
          <p:cNvSpPr/>
          <p:nvPr/>
        </p:nvSpPr>
        <p:spPr bwMode="auto">
          <a:xfrm>
            <a:off x="6996434" y="2754313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22" name="Connecteur droit avec flèche 37"/>
          <p:cNvCxnSpPr>
            <a:cxnSpLocks noChangeShapeType="1"/>
          </p:cNvCxnSpPr>
          <p:nvPr/>
        </p:nvCxnSpPr>
        <p:spPr bwMode="auto">
          <a:xfrm flipH="1">
            <a:off x="1875681" y="5946775"/>
            <a:ext cx="0" cy="166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cteur droit avec flèche 40"/>
          <p:cNvCxnSpPr>
            <a:cxnSpLocks noChangeShapeType="1"/>
          </p:cNvCxnSpPr>
          <p:nvPr/>
        </p:nvCxnSpPr>
        <p:spPr bwMode="auto">
          <a:xfrm>
            <a:off x="4711700" y="3829844"/>
            <a:ext cx="0" cy="7818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cteur droit avec flèche 42"/>
          <p:cNvCxnSpPr>
            <a:cxnSpLocks noChangeShapeType="1"/>
            <a:stCxn id="14" idx="3"/>
            <a:endCxn id="21" idx="2"/>
          </p:cNvCxnSpPr>
          <p:nvPr/>
        </p:nvCxnSpPr>
        <p:spPr bwMode="auto">
          <a:xfrm flipV="1">
            <a:off x="6097190" y="3317876"/>
            <a:ext cx="899244" cy="327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ZoneTexte 44"/>
          <p:cNvSpPr txBox="1">
            <a:spLocks noChangeArrowheads="1"/>
          </p:cNvSpPr>
          <p:nvPr/>
        </p:nvSpPr>
        <p:spPr bwMode="auto">
          <a:xfrm>
            <a:off x="4119563" y="4050903"/>
            <a:ext cx="20558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chemeClr val="accent2"/>
                </a:solidFill>
              </a:rPr>
              <a:t>Start Configuration</a:t>
            </a:r>
          </a:p>
        </p:txBody>
      </p:sp>
      <p:cxnSp>
        <p:nvCxnSpPr>
          <p:cNvPr id="26" name="Connecteur droit avec flèche 45"/>
          <p:cNvCxnSpPr>
            <a:cxnSpLocks noChangeShapeType="1"/>
            <a:stCxn id="16" idx="2"/>
          </p:cNvCxnSpPr>
          <p:nvPr/>
        </p:nvCxnSpPr>
        <p:spPr bwMode="auto">
          <a:xfrm flipH="1">
            <a:off x="5626100" y="1620838"/>
            <a:ext cx="1803400" cy="183911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cteur droit avec flèche 48"/>
          <p:cNvCxnSpPr>
            <a:cxnSpLocks noChangeShapeType="1"/>
            <a:endCxn id="14" idx="0"/>
          </p:cNvCxnSpPr>
          <p:nvPr/>
        </p:nvCxnSpPr>
        <p:spPr bwMode="auto">
          <a:xfrm>
            <a:off x="4711700" y="2754313"/>
            <a:ext cx="8334" cy="7056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cteur droit avec flèche 51"/>
          <p:cNvCxnSpPr>
            <a:cxnSpLocks noChangeShapeType="1"/>
            <a:stCxn id="13" idx="2"/>
          </p:cNvCxnSpPr>
          <p:nvPr/>
        </p:nvCxnSpPr>
        <p:spPr bwMode="auto">
          <a:xfrm>
            <a:off x="1759744" y="1603375"/>
            <a:ext cx="1808956" cy="30353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avec flèche 51"/>
          <p:cNvCxnSpPr>
            <a:cxnSpLocks noChangeShapeType="1"/>
            <a:stCxn id="13" idx="2"/>
            <a:endCxn id="15" idx="0"/>
          </p:cNvCxnSpPr>
          <p:nvPr/>
        </p:nvCxnSpPr>
        <p:spPr bwMode="auto">
          <a:xfrm>
            <a:off x="1759744" y="1603375"/>
            <a:ext cx="2951956" cy="75207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4477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3" grpId="0" animBg="1"/>
      <p:bldP spid="14" grpId="0" animBg="1"/>
      <p:bldP spid="15" grpId="0" animBg="1"/>
      <p:bldP spid="16" grpId="0" animBg="1"/>
      <p:bldP spid="18" grpId="0"/>
      <p:bldP spid="20" grpId="0"/>
      <p:bldP spid="21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Software architecture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7</a:t>
            </a:fld>
            <a:endParaRPr lang="fr-FR" sz="1400" dirty="0"/>
          </a:p>
        </p:txBody>
      </p:sp>
      <p:grpSp>
        <p:nvGrpSpPr>
          <p:cNvPr id="5" name="Groupe 4"/>
          <p:cNvGrpSpPr>
            <a:grpSpLocks/>
          </p:cNvGrpSpPr>
          <p:nvPr/>
        </p:nvGrpSpPr>
        <p:grpSpPr bwMode="auto">
          <a:xfrm>
            <a:off x="3401219" y="4626186"/>
            <a:ext cx="2728912" cy="1335087"/>
            <a:chOff x="3189288" y="3878638"/>
            <a:chExt cx="2728911" cy="1335464"/>
          </a:xfrm>
        </p:grpSpPr>
        <p:sp>
          <p:nvSpPr>
            <p:cNvPr id="6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7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8" name="ZoneTexte 6"/>
          <p:cNvSpPr txBox="1">
            <a:spLocks noChangeArrowheads="1"/>
          </p:cNvSpPr>
          <p:nvPr/>
        </p:nvSpPr>
        <p:spPr bwMode="auto">
          <a:xfrm>
            <a:off x="494508" y="555978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ds_DataRecorder</a:t>
            </a:r>
          </a:p>
        </p:txBody>
      </p:sp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745332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 dirty="0" err="1"/>
              <a:t>NeXus</a:t>
            </a:r>
            <a:r>
              <a:rPr lang="fr-FR" sz="1400" dirty="0"/>
              <a:t> files</a:t>
            </a:r>
          </a:p>
        </p:txBody>
      </p:sp>
      <p:grpSp>
        <p:nvGrpSpPr>
          <p:cNvPr id="10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11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12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cxnSp>
        <p:nvCxnSpPr>
          <p:cNvPr id="13" name="Connecteur droit avec flèche 21"/>
          <p:cNvCxnSpPr>
            <a:cxnSpLocks noChangeShapeType="1"/>
            <a:stCxn id="6" idx="1"/>
          </p:cNvCxnSpPr>
          <p:nvPr/>
        </p:nvCxnSpPr>
        <p:spPr bwMode="auto">
          <a:xfrm flipH="1">
            <a:off x="2195736" y="4810800"/>
            <a:ext cx="1205483" cy="74898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cteur droit avec flèche 31"/>
          <p:cNvCxnSpPr>
            <a:cxnSpLocks noChangeShapeType="1"/>
            <a:stCxn id="12" idx="1"/>
          </p:cNvCxnSpPr>
          <p:nvPr/>
        </p:nvCxnSpPr>
        <p:spPr bwMode="auto">
          <a:xfrm flipH="1">
            <a:off x="6130132" y="4638961"/>
            <a:ext cx="404018" cy="50771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cteur droit avec flèche 37"/>
          <p:cNvCxnSpPr>
            <a:cxnSpLocks noChangeShapeType="1"/>
            <a:stCxn id="8" idx="2"/>
            <a:endCxn id="9" idx="0"/>
          </p:cNvCxnSpPr>
          <p:nvPr/>
        </p:nvCxnSpPr>
        <p:spPr bwMode="auto">
          <a:xfrm>
            <a:off x="1871664" y="5928085"/>
            <a:ext cx="0" cy="1774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cteur droit avec flèche 40"/>
          <p:cNvCxnSpPr>
            <a:cxnSpLocks noChangeShapeType="1"/>
            <a:stCxn id="20" idx="2"/>
            <a:endCxn id="6" idx="0"/>
          </p:cNvCxnSpPr>
          <p:nvPr/>
        </p:nvCxnSpPr>
        <p:spPr bwMode="auto">
          <a:xfrm>
            <a:off x="4765675" y="3068960"/>
            <a:ext cx="0" cy="155722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cteur droit avec flèche 40"/>
          <p:cNvCxnSpPr>
            <a:cxnSpLocks noChangeShapeType="1"/>
            <a:stCxn id="22" idx="2"/>
            <a:endCxn id="8" idx="0"/>
          </p:cNvCxnSpPr>
          <p:nvPr/>
        </p:nvCxnSpPr>
        <p:spPr bwMode="auto">
          <a:xfrm>
            <a:off x="1871664" y="3068960"/>
            <a:ext cx="0" cy="2490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cteur droit avec flèche 40"/>
          <p:cNvCxnSpPr>
            <a:cxnSpLocks noChangeShapeType="1"/>
            <a:stCxn id="21" idx="2"/>
          </p:cNvCxnSpPr>
          <p:nvPr/>
        </p:nvCxnSpPr>
        <p:spPr bwMode="auto">
          <a:xfrm>
            <a:off x="7487220" y="3068960"/>
            <a:ext cx="0" cy="103472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ZoneTexte 16"/>
          <p:cNvSpPr txBox="1">
            <a:spLocks noChangeArrowheads="1"/>
          </p:cNvSpPr>
          <p:nvPr/>
        </p:nvSpPr>
        <p:spPr bwMode="auto">
          <a:xfrm>
            <a:off x="296862" y="3348732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/>
              <a:t>COMETE Graphical library</a:t>
            </a:r>
          </a:p>
        </p:txBody>
      </p:sp>
      <p:pic>
        <p:nvPicPr>
          <p:cNvPr id="20" name="Picture 2" descr="D:\SalsaV3\doc\CurrentScanResultBe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62409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SalsaV3\doc\DataFitter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850" y="1262409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D:\SalsaV3\doc\DataRecorderBe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4" y="1163962"/>
            <a:ext cx="3149600" cy="190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3476606" y="77835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/>
              <a:t>CurrentScanResultBean</a:t>
            </a:r>
            <a:endParaRPr lang="fr-FR" sz="1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619032" y="77835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/>
              <a:t>DataFitterBean</a:t>
            </a:r>
            <a:endParaRPr lang="fr-FR" sz="1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801717" y="77835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/>
              <a:t>DataRecorderBean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94454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Software architecture</a:t>
            </a:r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8</a:t>
            </a:fld>
            <a:endParaRPr lang="fr-FR" sz="1400" dirty="0"/>
          </a:p>
        </p:txBody>
      </p:sp>
      <p:pic>
        <p:nvPicPr>
          <p:cNvPr id="5" name="Picture 2" descr="D:\SalsaV3\doc\CurrentScanResultBe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318" y="4582305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SalsaV3\doc\DataFitter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118" y="4582305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SalsaV3\doc\DataRecorderBe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32" y="4483858"/>
            <a:ext cx="3018100" cy="18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SalsaV3\doc\SalsaScreenSho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996" y="852270"/>
            <a:ext cx="6413500" cy="35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3973958" y="1155700"/>
            <a:ext cx="4114800" cy="11176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973958" y="2376713"/>
            <a:ext cx="4114800" cy="1498600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088758" y="2966357"/>
            <a:ext cx="927100" cy="9017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Connecteur droit avec flèche 40"/>
          <p:cNvCxnSpPr>
            <a:cxnSpLocks noChangeShapeType="1"/>
          </p:cNvCxnSpPr>
          <p:nvPr/>
        </p:nvCxnSpPr>
        <p:spPr bwMode="auto">
          <a:xfrm flipV="1">
            <a:off x="4685158" y="3860799"/>
            <a:ext cx="0" cy="721505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cteur droit avec flèche 40"/>
          <p:cNvCxnSpPr>
            <a:cxnSpLocks noChangeShapeType="1"/>
          </p:cNvCxnSpPr>
          <p:nvPr/>
        </p:nvCxnSpPr>
        <p:spPr bwMode="auto">
          <a:xfrm flipV="1">
            <a:off x="8316416" y="3860799"/>
            <a:ext cx="0" cy="721505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2"/>
          <p:cNvSpPr txBox="1">
            <a:spLocks noChangeArrowheads="1"/>
          </p:cNvSpPr>
          <p:nvPr/>
        </p:nvSpPr>
        <p:spPr bwMode="auto">
          <a:xfrm>
            <a:off x="699456" y="1509713"/>
            <a:ext cx="151232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SalsaAPI</a:t>
            </a:r>
            <a:endParaRPr lang="fr-FR" sz="1800" dirty="0"/>
          </a:p>
        </p:txBody>
      </p:sp>
      <p:sp>
        <p:nvSpPr>
          <p:cNvPr id="15" name="Organigramme : Disque magnétique 14"/>
          <p:cNvSpPr/>
          <p:nvPr/>
        </p:nvSpPr>
        <p:spPr bwMode="auto">
          <a:xfrm>
            <a:off x="334614" y="2170048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6" name="Connecteur droit avec flèche 51"/>
          <p:cNvCxnSpPr>
            <a:cxnSpLocks noChangeShapeType="1"/>
            <a:stCxn id="14" idx="2"/>
            <a:endCxn id="15" idx="1"/>
          </p:cNvCxnSpPr>
          <p:nvPr/>
        </p:nvCxnSpPr>
        <p:spPr bwMode="auto">
          <a:xfrm flipH="1">
            <a:off x="1246633" y="1879600"/>
            <a:ext cx="208983" cy="29044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 bwMode="auto">
          <a:xfrm>
            <a:off x="2627758" y="1155700"/>
            <a:ext cx="1214664" cy="2719613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Connecteur droit avec flèche 40"/>
          <p:cNvCxnSpPr>
            <a:cxnSpLocks noChangeShapeType="1"/>
          </p:cNvCxnSpPr>
          <p:nvPr/>
        </p:nvCxnSpPr>
        <p:spPr bwMode="auto">
          <a:xfrm flipV="1">
            <a:off x="1619696" y="2170048"/>
            <a:ext cx="2354262" cy="241225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necteur droit avec flèche 40"/>
          <p:cNvCxnSpPr>
            <a:cxnSpLocks noChangeShapeType="1"/>
          </p:cNvCxnSpPr>
          <p:nvPr/>
        </p:nvCxnSpPr>
        <p:spPr bwMode="auto">
          <a:xfrm flipV="1">
            <a:off x="1781394" y="1155700"/>
            <a:ext cx="898921" cy="354014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1775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COMETE </a:t>
            </a:r>
            <a:r>
              <a:rPr lang="fr-FR" dirty="0" err="1"/>
              <a:t>graphical</a:t>
            </a:r>
            <a:r>
              <a:rPr lang="fr-FR" dirty="0"/>
              <a:t> </a:t>
            </a:r>
            <a:r>
              <a:rPr lang="fr-FR" dirty="0" err="1"/>
              <a:t>library</a:t>
            </a:r>
            <a:endParaRPr lang="fr-FR" dirty="0"/>
          </a:p>
        </p:txBody>
      </p:sp>
      <p:sp>
        <p:nvSpPr>
          <p:cNvPr id="4" name="Titre 3"/>
          <p:cNvSpPr txBox="1">
            <a:spLocks/>
          </p:cNvSpPr>
          <p:nvPr/>
        </p:nvSpPr>
        <p:spPr>
          <a:xfrm>
            <a:off x="611560" y="6381328"/>
            <a:ext cx="8327240" cy="421184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/>
              <a:t>Salsa User </a:t>
            </a:r>
            <a:r>
              <a:rPr lang="fr-FR" sz="1400" dirty="0" err="1"/>
              <a:t>Manual</a:t>
            </a:r>
            <a:r>
              <a:rPr lang="fr-FR" sz="1400" dirty="0"/>
              <a:t>							</a:t>
            </a:r>
            <a:fld id="{BCEC3D8B-693E-49E0-AD7E-F966B9952006}" type="slidenum">
              <a:rPr lang="fr-FR" sz="1400" smtClean="0"/>
              <a:t>9</a:t>
            </a:fld>
            <a:endParaRPr lang="fr-FR" sz="1400" dirty="0"/>
          </a:p>
        </p:txBody>
      </p:sp>
      <p:cxnSp>
        <p:nvCxnSpPr>
          <p:cNvPr id="5" name="Connecteur droit avec flèche 40"/>
          <p:cNvCxnSpPr>
            <a:cxnSpLocks noChangeShapeType="1"/>
            <a:endCxn id="6" idx="0"/>
          </p:cNvCxnSpPr>
          <p:nvPr/>
        </p:nvCxnSpPr>
        <p:spPr bwMode="auto">
          <a:xfrm>
            <a:off x="4620419" y="5195869"/>
            <a:ext cx="0" cy="50139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ZoneTexte 5"/>
          <p:cNvSpPr txBox="1"/>
          <p:nvPr/>
        </p:nvSpPr>
        <p:spPr>
          <a:xfrm>
            <a:off x="3788455" y="5697262"/>
            <a:ext cx="166392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TANGO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30613" y="5660738"/>
            <a:ext cx="18964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NEXUS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593230" y="5654961"/>
            <a:ext cx="178797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Archivage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11151" y="1348930"/>
            <a:ext cx="8618537" cy="393427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2" descr="D:\SalsaV3\doc\ImageVie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85" y="1451657"/>
            <a:ext cx="3072130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SalsaV3\doc\ChartView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63" y="1472071"/>
            <a:ext cx="4818431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D:\SalsaV3\doc\NumberFiel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37" y="4729617"/>
            <a:ext cx="1060739" cy="3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SalsaV3\doc\ProgressB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322" y="4713563"/>
            <a:ext cx="2135700" cy="33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:\SalsaV3\doc\WheelSwitc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11" y="4643438"/>
            <a:ext cx="860765" cy="55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eur droit avec flèche 40"/>
          <p:cNvCxnSpPr>
            <a:cxnSpLocks noChangeShapeType="1"/>
          </p:cNvCxnSpPr>
          <p:nvPr/>
        </p:nvCxnSpPr>
        <p:spPr bwMode="auto">
          <a:xfrm>
            <a:off x="7489826" y="5283367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cteur droit avec flèche 40"/>
          <p:cNvCxnSpPr>
            <a:cxnSpLocks noChangeShapeType="1"/>
          </p:cNvCxnSpPr>
          <p:nvPr/>
        </p:nvCxnSpPr>
        <p:spPr bwMode="auto">
          <a:xfrm>
            <a:off x="1666954" y="5288453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31862" y="980630"/>
            <a:ext cx="8584916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Librairie ATK</a:t>
            </a:r>
          </a:p>
        </p:txBody>
      </p:sp>
      <p:sp>
        <p:nvSpPr>
          <p:cNvPr id="18" name="ZoneTexte 16"/>
          <p:cNvSpPr txBox="1">
            <a:spLocks noChangeArrowheads="1"/>
          </p:cNvSpPr>
          <p:nvPr/>
        </p:nvSpPr>
        <p:spPr bwMode="auto">
          <a:xfrm>
            <a:off x="311151" y="980728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COMETE </a:t>
            </a:r>
            <a:r>
              <a:rPr lang="fr-FR" sz="1800" dirty="0" err="1"/>
              <a:t>graphical</a:t>
            </a:r>
            <a:r>
              <a:rPr lang="fr-FR" sz="1800" dirty="0"/>
              <a:t> </a:t>
            </a:r>
            <a:r>
              <a:rPr lang="fr-FR" sz="1800" dirty="0" err="1"/>
              <a:t>library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29265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" grpId="0" animBg="1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EIL - fond gr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7108</TotalTime>
  <Words>2559</Words>
  <Application>Microsoft Office PowerPoint</Application>
  <PresentationFormat>Affichage à l'écran (4:3)</PresentationFormat>
  <Paragraphs>464</Paragraphs>
  <Slides>42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Courier New</vt:lpstr>
      <vt:lpstr>Conception personnalisée</vt:lpstr>
      <vt:lpstr>1_Conception personnalisée</vt:lpstr>
      <vt:lpstr>SOLEIL - fond gris</vt:lpstr>
      <vt:lpstr>SOLEIL - fond blanc</vt:lpstr>
      <vt:lpstr>Salsa User Manual  last update July 2023</vt:lpstr>
      <vt:lpstr>Index</vt:lpstr>
      <vt:lpstr>Description index</vt:lpstr>
      <vt:lpstr>Functionalities index</vt:lpstr>
      <vt:lpstr>Functionalities index</vt:lpstr>
      <vt:lpstr>Software architecture</vt:lpstr>
      <vt:lpstr>Software architecture</vt:lpstr>
      <vt:lpstr>Software architecture</vt:lpstr>
      <vt:lpstr>COMETE graphical library</vt:lpstr>
      <vt:lpstr>Software packages</vt:lpstr>
      <vt:lpstr>Salsa lexicon</vt:lpstr>
      <vt:lpstr>Environment variables</vt:lpstr>
      <vt:lpstr>Salsa Preferences settings</vt:lpstr>
      <vt:lpstr>Salsa Mode</vt:lpstr>
      <vt:lpstr>Salsa Mode</vt:lpstr>
      <vt:lpstr>Salsa Mode</vt:lpstr>
      <vt:lpstr>Salsa Mode</vt:lpstr>
      <vt:lpstr>Create a new configuration</vt:lpstr>
      <vt:lpstr>K Scan</vt:lpstr>
      <vt:lpstr>General parameters</vt:lpstr>
      <vt:lpstr>Scan parameters</vt:lpstr>
      <vt:lpstr>Hooks configuration</vt:lpstr>
      <vt:lpstr>Error strategy</vt:lpstr>
      <vt:lpstr>Scan execution</vt:lpstr>
      <vt:lpstr>Display manager</vt:lpstr>
      <vt:lpstr>1D scan result visualization</vt:lpstr>
      <vt:lpstr>2D scan result visualization</vt:lpstr>
      <vt:lpstr>2D scan as N spectra</vt:lpstr>
      <vt:lpstr>Scan functions</vt:lpstr>
      <vt:lpstr>Scan historic</vt:lpstr>
      <vt:lpstr>Salsa logging</vt:lpstr>
      <vt:lpstr>Perspectives</vt:lpstr>
      <vt:lpstr>Data Fitter views</vt:lpstr>
      <vt:lpstr>Data recorder views</vt:lpstr>
      <vt:lpstr>Bookmarks</vt:lpstr>
      <vt:lpstr>Bookmarks</vt:lpstr>
      <vt:lpstr>Salsa search tool</vt:lpstr>
      <vt:lpstr>Custom Trajectory</vt:lpstr>
      <vt:lpstr>Salsa open Nexus files</vt:lpstr>
      <vt:lpstr>Get trajectory from scan image</vt:lpstr>
      <vt:lpstr>Get trajectory from scan image</vt:lpstr>
      <vt:lpstr>Get trajectory from scan image</vt:lpstr>
    </vt:vector>
  </TitlesOfParts>
  <Company>Synchrotron SOLEIL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GIRARDOT Raphael</dc:creator>
  <cp:lastModifiedBy>GIRARDOT Raphael</cp:lastModifiedBy>
  <cp:revision>345</cp:revision>
  <cp:lastPrinted>2020-02-14T12:49:27Z</cp:lastPrinted>
  <dcterms:created xsi:type="dcterms:W3CDTF">2016-11-25T17:34:53Z</dcterms:created>
  <dcterms:modified xsi:type="dcterms:W3CDTF">2023-07-21T14:35:53Z</dcterms:modified>
</cp:coreProperties>
</file>