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346" r:id="rId3"/>
    <p:sldId id="509" r:id="rId4"/>
    <p:sldId id="510" r:id="rId5"/>
    <p:sldId id="511" r:id="rId6"/>
    <p:sldId id="453" r:id="rId7"/>
    <p:sldId id="486" r:id="rId8"/>
    <p:sldId id="475" r:id="rId9"/>
    <p:sldId id="476" r:id="rId10"/>
    <p:sldId id="505" r:id="rId11"/>
    <p:sldId id="512" r:id="rId12"/>
    <p:sldId id="513" r:id="rId13"/>
    <p:sldId id="479" r:id="rId14"/>
    <p:sldId id="515" r:id="rId15"/>
    <p:sldId id="516" r:id="rId16"/>
    <p:sldId id="517" r:id="rId17"/>
    <p:sldId id="518" r:id="rId18"/>
    <p:sldId id="473" r:id="rId19"/>
    <p:sldId id="477" r:id="rId20"/>
    <p:sldId id="487" r:id="rId21"/>
    <p:sldId id="468" r:id="rId22"/>
    <p:sldId id="488" r:id="rId23"/>
    <p:sldId id="490" r:id="rId24"/>
    <p:sldId id="491" r:id="rId25"/>
    <p:sldId id="478" r:id="rId26"/>
    <p:sldId id="502" r:id="rId27"/>
    <p:sldId id="501" r:id="rId28"/>
    <p:sldId id="489" r:id="rId29"/>
    <p:sldId id="480" r:id="rId30"/>
    <p:sldId id="492" r:id="rId31"/>
    <p:sldId id="507" r:id="rId32"/>
    <p:sldId id="508" r:id="rId33"/>
    <p:sldId id="483" r:id="rId34"/>
    <p:sldId id="484" r:id="rId35"/>
    <p:sldId id="482" r:id="rId36"/>
    <p:sldId id="519" r:id="rId37"/>
    <p:sldId id="514" r:id="rId38"/>
  </p:sldIdLst>
  <p:sldSz cx="9144000" cy="6858000" type="screen4x3"/>
  <p:notesSz cx="7434263" cy="10917238"/>
  <p:custShowLst>
    <p:custShow name="Diaporama personnalisé 1" id="0">
      <p:sldLst/>
    </p:custShow>
  </p:custShow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CCFF"/>
    <a:srgbClr val="CCFFFF"/>
    <a:srgbClr val="FFFFFF"/>
    <a:srgbClr val="FFCC99"/>
    <a:srgbClr val="003399"/>
    <a:srgbClr val="CC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9521" autoAdjust="0"/>
  </p:normalViewPr>
  <p:slideViewPr>
    <p:cSldViewPr snapToGrid="0" snapToObjects="1">
      <p:cViewPr>
        <p:scale>
          <a:sx n="66" d="100"/>
          <a:sy n="66" d="100"/>
        </p:scale>
        <p:origin x="-1422" y="-11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-2160" y="-120"/>
      </p:cViewPr>
      <p:guideLst>
        <p:guide orient="horz" pos="3438"/>
        <p:guide pos="23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27388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t" anchorCtr="0" compatLnSpc="1">
            <a:prstTxWarp prst="textNoShape">
              <a:avLst/>
            </a:prstTxWarp>
          </a:bodyPr>
          <a:lstStyle>
            <a:lvl1pPr algn="l" defTabSz="985838">
              <a:defRPr sz="2100" b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206875" y="0"/>
            <a:ext cx="3227388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t" anchorCtr="0" compatLnSpc="1">
            <a:prstTxWarp prst="textNoShape">
              <a:avLst/>
            </a:prstTxWarp>
          </a:bodyPr>
          <a:lstStyle>
            <a:lvl1pPr algn="r" defTabSz="985838">
              <a:defRPr sz="2100" b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388600"/>
            <a:ext cx="3227388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b" anchorCtr="0" compatLnSpc="1">
            <a:prstTxWarp prst="textNoShape">
              <a:avLst/>
            </a:prstTxWarp>
          </a:bodyPr>
          <a:lstStyle>
            <a:lvl1pPr algn="l" defTabSz="985838">
              <a:defRPr sz="2100" b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206875" y="10388600"/>
            <a:ext cx="3227388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b" anchorCtr="0" compatLnSpc="1">
            <a:prstTxWarp prst="textNoShape">
              <a:avLst/>
            </a:prstTxWarp>
          </a:bodyPr>
          <a:lstStyle>
            <a:lvl1pPr algn="r" defTabSz="985838">
              <a:defRPr sz="2100" b="1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8CA06330-F71C-44F2-8013-D2730CC6E9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9536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49613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t" anchorCtr="0" compatLnSpc="1">
            <a:prstTxWarp prst="textNoShape">
              <a:avLst/>
            </a:prstTxWarp>
          </a:bodyPr>
          <a:lstStyle>
            <a:lvl1pPr algn="l" defTabSz="985838">
              <a:defRPr sz="21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259263" y="0"/>
            <a:ext cx="3148012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t" anchorCtr="0" compatLnSpc="1">
            <a:prstTxWarp prst="textNoShape">
              <a:avLst/>
            </a:prstTxWarp>
          </a:bodyPr>
          <a:lstStyle>
            <a:lvl1pPr algn="r" defTabSz="985838">
              <a:defRPr sz="21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3613" y="835025"/>
            <a:ext cx="5459412" cy="4094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08063" y="5195888"/>
            <a:ext cx="5418137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0388600"/>
            <a:ext cx="3249613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b" anchorCtr="0" compatLnSpc="1">
            <a:prstTxWarp prst="textNoShape">
              <a:avLst/>
            </a:prstTxWarp>
          </a:bodyPr>
          <a:lstStyle>
            <a:lvl1pPr algn="l" defTabSz="985838">
              <a:defRPr sz="21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259263" y="10388600"/>
            <a:ext cx="3148012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935" tIns="49966" rIns="99935" bIns="49966" numCol="1" anchor="b" anchorCtr="0" compatLnSpc="1">
            <a:prstTxWarp prst="textNoShape">
              <a:avLst/>
            </a:prstTxWarp>
          </a:bodyPr>
          <a:lstStyle>
            <a:lvl1pPr algn="r" defTabSz="985838">
              <a:defRPr sz="2100">
                <a:cs typeface="+mn-cs"/>
              </a:defRPr>
            </a:lvl1pPr>
          </a:lstStyle>
          <a:p>
            <a:pPr>
              <a:defRPr/>
            </a:pPr>
            <a:fld id="{B94B708F-A150-47B0-B785-262E382E2FF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604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91A148D0-C174-47E7-992E-31252DF0DA9B}" type="slidenum">
              <a:rPr lang="fr-FR" sz="2100" smtClean="0"/>
              <a:pPr algn="r" eaLnBrk="1" hangingPunct="1">
                <a:defRPr/>
              </a:pPr>
              <a:t>1</a:t>
            </a:fld>
            <a:endParaRPr lang="fr-FR" sz="210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15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16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17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18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19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20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8100CCD5-B693-48DF-BAA8-B3C88BF63204}" type="slidenum">
              <a:rPr lang="fr-FR" sz="2100" smtClean="0"/>
              <a:pPr algn="r" eaLnBrk="1" hangingPunct="1">
                <a:defRPr/>
              </a:pPr>
              <a:t>21</a:t>
            </a:fld>
            <a:endParaRPr lang="fr-FR" sz="210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8100CCD5-B693-48DF-BAA8-B3C88BF63204}" type="slidenum">
              <a:rPr lang="fr-FR" sz="2100" smtClean="0"/>
              <a:pPr algn="r" eaLnBrk="1" hangingPunct="1">
                <a:defRPr/>
              </a:pPr>
              <a:t>22</a:t>
            </a:fld>
            <a:endParaRPr lang="fr-FR" sz="210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8100CCD5-B693-48DF-BAA8-B3C88BF63204}" type="slidenum">
              <a:rPr lang="fr-FR" sz="2100" smtClean="0"/>
              <a:pPr algn="r" eaLnBrk="1" hangingPunct="1">
                <a:defRPr/>
              </a:pPr>
              <a:t>23</a:t>
            </a:fld>
            <a:endParaRPr lang="fr-FR" sz="210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8100CCD5-B693-48DF-BAA8-B3C88BF63204}" type="slidenum">
              <a:rPr lang="fr-FR" sz="2100" smtClean="0"/>
              <a:pPr algn="r" eaLnBrk="1" hangingPunct="1">
                <a:defRPr/>
              </a:pPr>
              <a:t>24</a:t>
            </a:fld>
            <a:endParaRPr lang="fr-FR" sz="210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AEAA7A99-D310-447D-8E5D-68FB1C8AA917}" type="slidenum">
              <a:rPr lang="fr-FR" sz="2100" smtClean="0"/>
              <a:pPr algn="r" eaLnBrk="1" hangingPunct="1">
                <a:defRPr/>
              </a:pPr>
              <a:t>6</a:t>
            </a:fld>
            <a:endParaRPr lang="fr-FR" sz="210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25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26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27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8100CCD5-B693-48DF-BAA8-B3C88BF63204}" type="slidenum">
              <a:rPr lang="fr-FR" sz="2100" smtClean="0"/>
              <a:pPr algn="r" eaLnBrk="1" hangingPunct="1">
                <a:defRPr/>
              </a:pPr>
              <a:t>28</a:t>
            </a:fld>
            <a:endParaRPr lang="fr-FR" sz="210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29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30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31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32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33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34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AEAA7A99-D310-447D-8E5D-68FB1C8AA917}" type="slidenum">
              <a:rPr lang="fr-FR" sz="2100" smtClean="0"/>
              <a:pPr algn="r" eaLnBrk="1" hangingPunct="1">
                <a:defRPr/>
              </a:pPr>
              <a:t>7</a:t>
            </a:fld>
            <a:endParaRPr lang="fr-FR" sz="210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35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37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AEAA7A99-D310-447D-8E5D-68FB1C8AA917}" type="slidenum">
              <a:rPr lang="fr-FR" sz="2100" smtClean="0"/>
              <a:pPr algn="r" eaLnBrk="1" hangingPunct="1">
                <a:defRPr/>
              </a:pPr>
              <a:t>8</a:t>
            </a:fld>
            <a:endParaRPr lang="fr-FR" sz="210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AEAA7A99-D310-447D-8E5D-68FB1C8AA917}" type="slidenum">
              <a:rPr lang="fr-FR" sz="2100" smtClean="0"/>
              <a:pPr algn="r" eaLnBrk="1" hangingPunct="1">
                <a:defRPr/>
              </a:pPr>
              <a:t>9</a:t>
            </a:fld>
            <a:endParaRPr lang="fr-FR" sz="210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AEAA7A99-D310-447D-8E5D-68FB1C8AA917}" type="slidenum">
              <a:rPr lang="fr-FR" sz="2100" smtClean="0"/>
              <a:pPr algn="r" eaLnBrk="1" hangingPunct="1">
                <a:defRPr/>
              </a:pPr>
              <a:t>10</a:t>
            </a:fld>
            <a:endParaRPr lang="fr-FR" sz="210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12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13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32DF5797-7A5A-46D9-BE05-B5E1600B0C09}" type="slidenum">
              <a:rPr lang="fr-FR" sz="2100" smtClean="0"/>
              <a:pPr algn="r" eaLnBrk="1" hangingPunct="1">
                <a:defRPr/>
              </a:pPr>
              <a:t>14</a:t>
            </a:fld>
            <a:endParaRPr lang="fr-FR" sz="21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06618-F22A-431E-B3E6-30A4D125746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245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67161-5690-4E2B-9992-7AE9F7F530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862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61913"/>
            <a:ext cx="2057400" cy="558958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1913"/>
            <a:ext cx="6019800" cy="558958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9E4D0-5969-4C0F-9C7E-8EBB6938E8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474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9388" y="61913"/>
            <a:ext cx="7466012" cy="58261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639888"/>
            <a:ext cx="3810000" cy="40116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39888"/>
            <a:ext cx="3810000" cy="40116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11F90-3016-40AE-AF04-3008E8944F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013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6837E-7FC1-4BBA-B6C5-C2794FB2DAC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14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0572E-838A-49F7-95B9-9C49EF00BA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79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639888"/>
            <a:ext cx="3810000" cy="4011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39888"/>
            <a:ext cx="3810000" cy="4011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3974C-F36B-4962-B4C0-0FF37618C7A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67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39ADF-DBCD-4477-A9DB-736CC66460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24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F2253-4C70-4F6C-B32F-A36C1AE16C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655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1A0D3-662D-4C82-802B-E387BFE1B2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98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F5A4C-35AE-4FE1-B6DD-7AF0E48C8AF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552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B7326-1E2A-4527-9CA8-0105F969DA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871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9388" y="61913"/>
            <a:ext cx="7466012" cy="58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donner un titre à la diapo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39888"/>
            <a:ext cx="7772400" cy="401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3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54563" y="6481763"/>
            <a:ext cx="1905000" cy="37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4663" y="6481763"/>
            <a:ext cx="2090737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2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43C996D1-C446-4C23-95F1-0A849A0DC8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1447800" y="166688"/>
            <a:ext cx="74676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endParaRPr lang="en-US" sz="2800" i="1">
              <a:solidFill>
                <a:schemeClr val="accent2"/>
              </a:solidFill>
            </a:endParaRPr>
          </a:p>
        </p:txBody>
      </p:sp>
      <p:sp>
        <p:nvSpPr>
          <p:cNvPr id="1031" name="Line 16"/>
          <p:cNvSpPr>
            <a:spLocks noChangeShapeType="1"/>
          </p:cNvSpPr>
          <p:nvPr/>
        </p:nvSpPr>
        <p:spPr bwMode="auto">
          <a:xfrm>
            <a:off x="228600" y="6481763"/>
            <a:ext cx="8686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auto">
          <a:xfrm>
            <a:off x="1447800" y="676275"/>
            <a:ext cx="74676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33" name="Text Box 19"/>
          <p:cNvSpPr txBox="1">
            <a:spLocks noChangeArrowheads="1"/>
          </p:cNvSpPr>
          <p:nvPr/>
        </p:nvSpPr>
        <p:spPr bwMode="auto">
          <a:xfrm>
            <a:off x="2927350" y="2649538"/>
            <a:ext cx="553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endParaRPr lang="en-US" smtClean="0"/>
          </a:p>
        </p:txBody>
      </p:sp>
      <p:sp>
        <p:nvSpPr>
          <p:cNvPr id="1034" name="Text Box 20"/>
          <p:cNvSpPr txBox="1">
            <a:spLocks noChangeArrowheads="1"/>
          </p:cNvSpPr>
          <p:nvPr/>
        </p:nvSpPr>
        <p:spPr bwMode="auto">
          <a:xfrm>
            <a:off x="228600" y="6537325"/>
            <a:ext cx="65960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1200" b="1" noProof="0" dirty="0" smtClean="0">
                <a:solidFill>
                  <a:schemeClr val="accent2"/>
                </a:solidFill>
              </a:rPr>
              <a:t>Salsa Manual</a:t>
            </a:r>
            <a:r>
              <a:rPr lang="en-US" sz="1200" b="1" baseline="0" noProof="0" dirty="0" smtClean="0">
                <a:solidFill>
                  <a:schemeClr val="accent2"/>
                </a:solidFill>
              </a:rPr>
              <a:t> User</a:t>
            </a:r>
            <a:endParaRPr lang="en-US" sz="1200" b="1" noProof="0" dirty="0" smtClean="0">
              <a:solidFill>
                <a:schemeClr val="accent2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61913"/>
            <a:ext cx="1308100" cy="66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i="1">
          <a:solidFill>
            <a:schemeClr val="accent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i="1">
          <a:solidFill>
            <a:schemeClr val="accent2"/>
          </a:solidFill>
          <a:latin typeface="Arial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i="1">
          <a:solidFill>
            <a:schemeClr val="accent2"/>
          </a:solidFill>
          <a:latin typeface="Arial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i="1">
          <a:solidFill>
            <a:schemeClr val="accent2"/>
          </a:solidFill>
          <a:latin typeface="Arial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i="1">
          <a:solidFill>
            <a:schemeClr val="accent2"/>
          </a:solidFill>
          <a:latin typeface="Arial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i="1">
          <a:solidFill>
            <a:schemeClr val="accent2"/>
          </a:solidFill>
          <a:latin typeface="Arial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i="1">
          <a:solidFill>
            <a:schemeClr val="accent2"/>
          </a:solidFill>
          <a:latin typeface="Arial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i="1">
          <a:solidFill>
            <a:schemeClr val="accent2"/>
          </a:solidFill>
          <a:latin typeface="Arial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i="1">
          <a:solidFill>
            <a:schemeClr val="accent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952500" indent="-4191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524000" indent="-3810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20955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667000" indent="-28575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3124200" indent="-2857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581400" indent="-2857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4038600" indent="-2857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4495800" indent="-2857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27100" y="1098550"/>
            <a:ext cx="7632700" cy="3930650"/>
          </a:xfrm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3600" dirty="0" smtClean="0"/>
              <a:t>Salsa</a:t>
            </a:r>
          </a:p>
          <a:p>
            <a:pPr eaLnBrk="1" hangingPunct="1"/>
            <a:r>
              <a:rPr lang="en-US" sz="3600" dirty="0" smtClean="0"/>
              <a:t>Manual User</a:t>
            </a:r>
          </a:p>
          <a:p>
            <a:pPr eaLnBrk="1" hangingPunct="1"/>
            <a:endParaRPr lang="en-US" sz="36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sz="2400" dirty="0" smtClean="0"/>
              <a:t>Katy Saintin</a:t>
            </a:r>
          </a:p>
          <a:p>
            <a:pPr eaLnBrk="1" hangingPunct="1"/>
            <a:r>
              <a:rPr lang="en-US" sz="2400" dirty="0" smtClean="0"/>
              <a:t>Last update December 2013</a:t>
            </a:r>
          </a:p>
          <a:p>
            <a:pPr eaLnBrk="1" hangingPunct="1"/>
            <a:endParaRPr lang="en-US" sz="2400" dirty="0" smtClean="0"/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286375"/>
            <a:ext cx="2266950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174171" y="5326743"/>
            <a:ext cx="8755517" cy="972456"/>
          </a:xfrm>
          <a:prstGeom prst="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DEVICE_ROOT</a:t>
            </a:r>
          </a:p>
        </p:txBody>
      </p:sp>
      <p:sp>
        <p:nvSpPr>
          <p:cNvPr id="4098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838950" y="6537325"/>
            <a:ext cx="2090738" cy="330200"/>
          </a:xfrm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B05F6DE5-59F6-4EAC-8C89-175A84EC8A5A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10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Software packages</a:t>
            </a:r>
          </a:p>
        </p:txBody>
      </p:sp>
      <p:sp>
        <p:nvSpPr>
          <p:cNvPr id="30" name="ZoneTexte 1"/>
          <p:cNvSpPr txBox="1">
            <a:spLocks noChangeArrowheads="1"/>
          </p:cNvSpPr>
          <p:nvPr/>
        </p:nvSpPr>
        <p:spPr bwMode="auto">
          <a:xfrm>
            <a:off x="3402919" y="5818044"/>
            <a:ext cx="272891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ds_ScanServer</a:t>
            </a:r>
            <a:endParaRPr lang="fr-FR" sz="1800" dirty="0"/>
          </a:p>
        </p:txBody>
      </p:sp>
      <p:sp>
        <p:nvSpPr>
          <p:cNvPr id="32" name="ZoneTexte 6"/>
          <p:cNvSpPr txBox="1">
            <a:spLocks noChangeArrowheads="1"/>
          </p:cNvSpPr>
          <p:nvPr/>
        </p:nvSpPr>
        <p:spPr bwMode="auto">
          <a:xfrm>
            <a:off x="354919" y="5837305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ds_DataRecorder</a:t>
            </a:r>
            <a:endParaRPr lang="fr-FR" sz="1800" dirty="0"/>
          </a:p>
        </p:txBody>
      </p:sp>
      <p:sp>
        <p:nvSpPr>
          <p:cNvPr id="35" name="ZoneTexte 7"/>
          <p:cNvSpPr txBox="1">
            <a:spLocks noChangeArrowheads="1"/>
          </p:cNvSpPr>
          <p:nvPr/>
        </p:nvSpPr>
        <p:spPr bwMode="auto">
          <a:xfrm>
            <a:off x="6454548" y="5816458"/>
            <a:ext cx="2274887" cy="3688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ds_DataFitter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159883" y="2699654"/>
            <a:ext cx="8755517" cy="2467431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LIVE_ROOT</a:t>
            </a:r>
          </a:p>
        </p:txBody>
      </p:sp>
      <p:sp>
        <p:nvSpPr>
          <p:cNvPr id="39" name="ZoneTexte 1"/>
          <p:cNvSpPr txBox="1">
            <a:spLocks noChangeArrowheads="1"/>
          </p:cNvSpPr>
          <p:nvPr/>
        </p:nvSpPr>
        <p:spPr bwMode="auto">
          <a:xfrm>
            <a:off x="3115695" y="3298046"/>
            <a:ext cx="2958079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smtClean="0"/>
              <a:t>SALSA</a:t>
            </a:r>
            <a:endParaRPr lang="fr-FR" sz="1800" dirty="0"/>
          </a:p>
        </p:txBody>
      </p:sp>
      <p:sp>
        <p:nvSpPr>
          <p:cNvPr id="42" name="Rectangle 41"/>
          <p:cNvSpPr/>
          <p:nvPr/>
        </p:nvSpPr>
        <p:spPr bwMode="auto">
          <a:xfrm>
            <a:off x="159882" y="1045026"/>
            <a:ext cx="8755517" cy="1519925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PASSERELLE_ROOT</a:t>
            </a:r>
          </a:p>
        </p:txBody>
      </p:sp>
      <p:sp>
        <p:nvSpPr>
          <p:cNvPr id="43" name="ZoneTexte 1"/>
          <p:cNvSpPr txBox="1">
            <a:spLocks noChangeArrowheads="1"/>
          </p:cNvSpPr>
          <p:nvPr/>
        </p:nvSpPr>
        <p:spPr bwMode="auto">
          <a:xfrm>
            <a:off x="5714263" y="1575944"/>
            <a:ext cx="2728912" cy="36922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smtClean="0"/>
              <a:t>Passerelle</a:t>
            </a:r>
            <a:endParaRPr lang="fr-FR" sz="1800" dirty="0"/>
          </a:p>
        </p:txBody>
      </p:sp>
      <p:sp>
        <p:nvSpPr>
          <p:cNvPr id="44" name="ZoneTexte 1"/>
          <p:cNvSpPr txBox="1">
            <a:spLocks noChangeArrowheads="1"/>
          </p:cNvSpPr>
          <p:nvPr/>
        </p:nvSpPr>
        <p:spPr bwMode="auto">
          <a:xfrm>
            <a:off x="607170" y="1590458"/>
            <a:ext cx="2728912" cy="36922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smtClean="0"/>
              <a:t>Bossanova</a:t>
            </a:r>
            <a:endParaRPr lang="fr-FR" sz="1800" dirty="0"/>
          </a:p>
        </p:txBody>
      </p:sp>
      <p:sp>
        <p:nvSpPr>
          <p:cNvPr id="45" name="ZoneTexte 1"/>
          <p:cNvSpPr txBox="1">
            <a:spLocks noChangeArrowheads="1"/>
          </p:cNvSpPr>
          <p:nvPr/>
        </p:nvSpPr>
        <p:spPr bwMode="auto">
          <a:xfrm>
            <a:off x="4709319" y="4607520"/>
            <a:ext cx="2009888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 smtClean="0"/>
              <a:t>SalsaAPI</a:t>
            </a:r>
            <a:endParaRPr lang="fr-FR" sz="1800" dirty="0"/>
          </a:p>
        </p:txBody>
      </p:sp>
      <p:sp>
        <p:nvSpPr>
          <p:cNvPr id="46" name="ZoneTexte 1"/>
          <p:cNvSpPr txBox="1">
            <a:spLocks noChangeArrowheads="1"/>
          </p:cNvSpPr>
          <p:nvPr/>
        </p:nvSpPr>
        <p:spPr bwMode="auto">
          <a:xfrm>
            <a:off x="2276420" y="4607520"/>
            <a:ext cx="204980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 smtClean="0"/>
              <a:t>Comete</a:t>
            </a:r>
            <a:endParaRPr lang="fr-FR" sz="1800" dirty="0"/>
          </a:p>
        </p:txBody>
      </p:sp>
      <p:sp>
        <p:nvSpPr>
          <p:cNvPr id="47" name="ZoneTexte 1"/>
          <p:cNvSpPr txBox="1">
            <a:spLocks noChangeArrowheads="1"/>
          </p:cNvSpPr>
          <p:nvPr/>
        </p:nvSpPr>
        <p:spPr bwMode="auto">
          <a:xfrm>
            <a:off x="3230278" y="2080383"/>
            <a:ext cx="2728912" cy="36922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b="1" dirty="0" err="1" smtClean="0">
                <a:solidFill>
                  <a:srgbClr val="FF0000"/>
                </a:solidFill>
              </a:rPr>
              <a:t>SalsaAPI</a:t>
            </a:r>
            <a:r>
              <a:rPr lang="fr-FR" sz="1800" b="1" dirty="0" smtClean="0">
                <a:solidFill>
                  <a:srgbClr val="FF0000"/>
                </a:solidFill>
              </a:rPr>
              <a:t> (Duplication)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48" name="ZoneTexte 1"/>
          <p:cNvSpPr txBox="1">
            <a:spLocks noChangeArrowheads="1"/>
          </p:cNvSpPr>
          <p:nvPr/>
        </p:nvSpPr>
        <p:spPr bwMode="auto">
          <a:xfrm>
            <a:off x="372270" y="3962397"/>
            <a:ext cx="272891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 smtClean="0"/>
              <a:t>DataRecorderBean</a:t>
            </a:r>
            <a:endParaRPr lang="fr-FR" sz="1800" dirty="0"/>
          </a:p>
        </p:txBody>
      </p:sp>
      <p:sp>
        <p:nvSpPr>
          <p:cNvPr id="49" name="ZoneTexte 1"/>
          <p:cNvSpPr txBox="1">
            <a:spLocks noChangeArrowheads="1"/>
          </p:cNvSpPr>
          <p:nvPr/>
        </p:nvSpPr>
        <p:spPr bwMode="auto">
          <a:xfrm>
            <a:off x="6059261" y="3962397"/>
            <a:ext cx="272891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 smtClean="0"/>
              <a:t>DataFitterBean</a:t>
            </a:r>
            <a:endParaRPr lang="fr-FR" sz="1800" dirty="0"/>
          </a:p>
        </p:txBody>
      </p:sp>
      <p:sp>
        <p:nvSpPr>
          <p:cNvPr id="50" name="ZoneTexte 1"/>
          <p:cNvSpPr txBox="1">
            <a:spLocks noChangeArrowheads="1"/>
          </p:cNvSpPr>
          <p:nvPr/>
        </p:nvSpPr>
        <p:spPr bwMode="auto">
          <a:xfrm>
            <a:off x="3201987" y="3962397"/>
            <a:ext cx="2728912" cy="36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 smtClean="0"/>
              <a:t>ScanResultBean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05988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C903277A-A85D-4234-858B-1BF0731ED418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11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142999"/>
            <a:ext cx="8216900" cy="4923971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TANGO : The control system of SOLEIL</a:t>
            </a:r>
          </a:p>
          <a:p>
            <a:pPr eaLnBrk="1" hangingPunct="1"/>
            <a:r>
              <a:rPr lang="en-US" sz="2000" dirty="0" smtClean="0"/>
              <a:t>Device : A TANGO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for </a:t>
            </a:r>
            <a:r>
              <a:rPr lang="en-US" sz="2000" dirty="0" err="1" smtClean="0"/>
              <a:t>remoting</a:t>
            </a:r>
            <a:r>
              <a:rPr lang="en-US" sz="2000" dirty="0" smtClean="0"/>
              <a:t> a </a:t>
            </a:r>
            <a:r>
              <a:rPr lang="en-US" sz="2000" dirty="0" err="1" smtClean="0"/>
              <a:t>equipement</a:t>
            </a:r>
            <a:r>
              <a:rPr lang="en-US" sz="2000" dirty="0" smtClean="0"/>
              <a:t> or 	processing. </a:t>
            </a:r>
          </a:p>
          <a:p>
            <a:pPr eaLnBrk="1" hangingPunct="1"/>
            <a:r>
              <a:rPr lang="en-US" sz="2000" dirty="0" smtClean="0"/>
              <a:t>Attribute : An equipment or a process parameter (</a:t>
            </a:r>
            <a:r>
              <a:rPr lang="en-US" sz="2000" dirty="0" err="1" smtClean="0"/>
              <a:t>eg</a:t>
            </a:r>
            <a:r>
              <a:rPr lang="en-US" sz="2000" dirty="0" smtClean="0"/>
              <a:t> : position or 	integration time).</a:t>
            </a:r>
          </a:p>
          <a:p>
            <a:pPr eaLnBrk="1" hangingPunct="1"/>
            <a:r>
              <a:rPr lang="en-US" sz="2000" dirty="0" smtClean="0"/>
              <a:t>Command : A </a:t>
            </a:r>
            <a:r>
              <a:rPr lang="en-US" sz="2000" dirty="0" err="1" smtClean="0"/>
              <a:t>equipement</a:t>
            </a:r>
            <a:r>
              <a:rPr lang="en-US" sz="2000" dirty="0" smtClean="0"/>
              <a:t> or a process action (</a:t>
            </a:r>
            <a:r>
              <a:rPr lang="en-US" sz="2000" dirty="0" err="1" smtClean="0"/>
              <a:t>eg</a:t>
            </a:r>
            <a:r>
              <a:rPr lang="en-US" sz="2000" dirty="0" smtClean="0"/>
              <a:t> : Move or Count)</a:t>
            </a:r>
          </a:p>
          <a:p>
            <a:pPr eaLnBrk="1" hangingPunct="1"/>
            <a:r>
              <a:rPr lang="en-US" sz="2000" dirty="0" smtClean="0"/>
              <a:t>Scan server device </a:t>
            </a:r>
            <a:r>
              <a:rPr lang="en-US" sz="2000" dirty="0"/>
              <a:t>: </a:t>
            </a:r>
            <a:r>
              <a:rPr lang="en-US" sz="2000" dirty="0" err="1" smtClean="0"/>
              <a:t>TheTango</a:t>
            </a:r>
            <a:r>
              <a:rPr lang="en-US" sz="2000" dirty="0" smtClean="0"/>
              <a:t> </a:t>
            </a:r>
            <a:r>
              <a:rPr lang="en-US" sz="2000" dirty="0"/>
              <a:t>device server for </a:t>
            </a:r>
            <a:r>
              <a:rPr lang="en-US" sz="2000" dirty="0" smtClean="0"/>
              <a:t>processing </a:t>
            </a:r>
            <a:r>
              <a:rPr lang="en-US" sz="2000" dirty="0"/>
              <a:t>scan.</a:t>
            </a:r>
          </a:p>
          <a:p>
            <a:pPr eaLnBrk="1" hangingPunct="1"/>
            <a:r>
              <a:rPr lang="en-US" sz="2000" dirty="0" smtClean="0"/>
              <a:t>Nexus : Format of files of SOLEIL.</a:t>
            </a:r>
          </a:p>
          <a:p>
            <a:pPr eaLnBrk="1" hangingPunct="1"/>
            <a:r>
              <a:rPr lang="en-US" sz="2000" dirty="0" smtClean="0"/>
              <a:t>Sensor : listened Tango parameter</a:t>
            </a:r>
          </a:p>
          <a:p>
            <a:pPr eaLnBrk="1" hangingPunct="1"/>
            <a:r>
              <a:rPr lang="en-US" sz="2000" dirty="0" smtClean="0"/>
              <a:t>Actuator : moved Tango parameter</a:t>
            </a:r>
          </a:p>
          <a:p>
            <a:pPr eaLnBrk="1" hangingPunct="1"/>
            <a:r>
              <a:rPr lang="en-US" sz="2000" dirty="0" smtClean="0"/>
              <a:t>Hook : A simple Tango command (no argument as Start, Close…)</a:t>
            </a:r>
          </a:p>
          <a:p>
            <a:pPr eaLnBrk="1" hangingPunct="1"/>
            <a:r>
              <a:rPr lang="en-US" sz="2000" dirty="0" smtClean="0"/>
              <a:t>Perspective : A custom view disposition.</a:t>
            </a:r>
          </a:p>
          <a:p>
            <a:pPr marL="0" indent="0" eaLnBrk="1" hangingPunct="1">
              <a:buNone/>
            </a:pPr>
            <a:endParaRPr lang="en-US" sz="2000" dirty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1449388" y="61913"/>
            <a:ext cx="7466012" cy="582612"/>
          </a:xfrm>
        </p:spPr>
        <p:txBody>
          <a:bodyPr/>
          <a:lstStyle/>
          <a:p>
            <a:pPr eaLnBrk="1" hangingPunct="1"/>
            <a:r>
              <a:rPr lang="en-US" sz="3600" dirty="0"/>
              <a:t>Salsa </a:t>
            </a:r>
            <a:r>
              <a:rPr lang="en-US" sz="3600" dirty="0" smtClean="0"/>
              <a:t>lexicon</a:t>
            </a:r>
          </a:p>
        </p:txBody>
      </p:sp>
    </p:spTree>
    <p:extLst>
      <p:ext uri="{BB962C8B-B14F-4D97-AF65-F5344CB8AC3E}">
        <p14:creationId xmlns:p14="http://schemas.microsoft.com/office/powerpoint/2010/main" val="63368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12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Environment variables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781957"/>
            <a:ext cx="8521700" cy="5699806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400" dirty="0" smtClean="0"/>
              <a:t>Salsa needs for several environment variables to be set.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TANGO_HOST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Host of the tango database (localhost:20001)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SALSA_SERVER_URL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</a:rPr>
              <a:t>Url</a:t>
            </a:r>
            <a:r>
              <a:rPr lang="en-US" sz="2000" dirty="0" smtClean="0">
                <a:solidFill>
                  <a:schemeClr val="tx1"/>
                </a:solidFill>
              </a:rPr>
              <a:t> of the salsa database (</a:t>
            </a:r>
            <a:r>
              <a:rPr lang="en-US" sz="2000" dirty="0" err="1" smtClean="0">
                <a:solidFill>
                  <a:schemeClr val="tx1"/>
                </a:solidFill>
              </a:rPr>
              <a:t>jdbc:mysql</a:t>
            </a:r>
            <a:r>
              <a:rPr lang="en-US" sz="2000" dirty="0" smtClean="0">
                <a:solidFill>
                  <a:schemeClr val="tx1"/>
                </a:solidFill>
              </a:rPr>
              <a:t>://</a:t>
            </a:r>
            <a:r>
              <a:rPr lang="en-US" sz="2000" dirty="0" err="1" smtClean="0">
                <a:solidFill>
                  <a:schemeClr val="tx1"/>
                </a:solidFill>
              </a:rPr>
              <a:t>localhost</a:t>
            </a:r>
            <a:r>
              <a:rPr lang="en-US" sz="2000" dirty="0" smtClean="0">
                <a:solidFill>
                  <a:schemeClr val="tx1"/>
                </a:solidFill>
              </a:rPr>
              <a:t>/salsa)</a:t>
            </a:r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en-US" sz="2000" dirty="0" smtClean="0">
              <a:ea typeface="+mn-ea"/>
              <a:cs typeface="+mn-cs"/>
            </a:endParaRPr>
          </a:p>
          <a:p>
            <a:pPr marL="342900" lvl="1" indent="-342900" eaLnBrk="1" hangingPunct="1">
              <a:lnSpc>
                <a:spcPct val="80000"/>
              </a:lnSpc>
              <a:buChar char="•"/>
            </a:pPr>
            <a:r>
              <a:rPr lang="en-US" sz="2000" dirty="0" smtClean="0">
                <a:ea typeface="+mn-ea"/>
                <a:cs typeface="+mn-cs"/>
              </a:rPr>
              <a:t>SALSA_LOGIN</a:t>
            </a:r>
          </a:p>
          <a:p>
            <a:pPr marL="0" lvl="1" indent="0" eaLnBrk="1" hangingPunct="1">
              <a:lnSpc>
                <a:spcPct val="80000"/>
              </a:lnSpc>
              <a:buNone/>
            </a:pPr>
            <a:r>
              <a:rPr lang="en-US" sz="2000" dirty="0" smtClean="0">
                <a:ea typeface="+mn-ea"/>
                <a:cs typeface="+mn-cs"/>
              </a:rPr>
              <a:t>	The login of the user connected on Salsa database</a:t>
            </a:r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en-US" sz="2000" dirty="0" smtClean="0">
              <a:ea typeface="+mn-ea"/>
              <a:cs typeface="+mn-cs"/>
            </a:endParaRPr>
          </a:p>
          <a:p>
            <a:pPr marL="342900" lvl="1" indent="-34290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>
                <a:ea typeface="+mn-ea"/>
                <a:cs typeface="+mn-cs"/>
              </a:rPr>
              <a:t>SALSA_PERSPECTIVES_DIRECTORY</a:t>
            </a:r>
          </a:p>
          <a:p>
            <a:pPr marL="0" lvl="1" indent="0" eaLnBrk="1" hangingPunct="1">
              <a:lnSpc>
                <a:spcPct val="80000"/>
              </a:lnSpc>
              <a:buNone/>
            </a:pPr>
            <a:r>
              <a:rPr lang="en-US" sz="2000" dirty="0" smtClean="0">
                <a:ea typeface="+mn-ea"/>
                <a:cs typeface="+mn-cs"/>
              </a:rPr>
              <a:t>	The folder for the perspectives files</a:t>
            </a:r>
          </a:p>
          <a:p>
            <a:pPr marL="0" lvl="1" indent="0" eaLnBrk="1" hangingPunct="1">
              <a:lnSpc>
                <a:spcPct val="80000"/>
              </a:lnSpc>
              <a:buNone/>
            </a:pPr>
            <a:endParaRPr lang="en-US" sz="2000" dirty="0" smtClean="0">
              <a:ea typeface="+mn-ea"/>
              <a:cs typeface="+mn-cs"/>
            </a:endParaRPr>
          </a:p>
          <a:p>
            <a:pPr marL="342900" lvl="1" indent="-34290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>
                <a:ea typeface="+mn-ea"/>
                <a:cs typeface="+mn-cs"/>
              </a:rPr>
              <a:t>SALSA_DEVICE_PREFERENCES</a:t>
            </a:r>
          </a:p>
          <a:p>
            <a:pPr marL="0" lvl="1" indent="0" eaLnBrk="1" hangingPunct="1">
              <a:lnSpc>
                <a:spcPct val="80000"/>
              </a:lnSpc>
              <a:buNone/>
            </a:pPr>
            <a:r>
              <a:rPr lang="en-US" sz="2000" dirty="0" smtClean="0">
                <a:ea typeface="+mn-ea"/>
                <a:cs typeface="+mn-cs"/>
              </a:rPr>
              <a:t>	The file for the device configurations</a:t>
            </a:r>
          </a:p>
          <a:p>
            <a:pPr marL="0" lvl="1" indent="0" eaLnBrk="1" hangingPunct="1">
              <a:lnSpc>
                <a:spcPct val="80000"/>
              </a:lnSpc>
              <a:buNone/>
            </a:pPr>
            <a:endParaRPr lang="en-US" sz="2000" dirty="0" smtClean="0">
              <a:ea typeface="+mn-ea"/>
              <a:cs typeface="+mn-cs"/>
            </a:endParaRPr>
          </a:p>
          <a:p>
            <a:pPr marL="342900" lvl="1" indent="-342900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>
                <a:ea typeface="+mn-ea"/>
                <a:cs typeface="+mn-cs"/>
              </a:rPr>
              <a:t>SALSA_UI_PREFERENCES</a:t>
            </a:r>
          </a:p>
          <a:p>
            <a:pPr marL="0" lvl="1" indent="0" eaLnBrk="1" hangingPunct="1">
              <a:lnSpc>
                <a:spcPct val="80000"/>
              </a:lnSpc>
              <a:buNone/>
            </a:pPr>
            <a:r>
              <a:rPr lang="en-US" sz="2000" dirty="0" smtClean="0">
                <a:ea typeface="+mn-ea"/>
                <a:cs typeface="+mn-cs"/>
              </a:rPr>
              <a:t>	The file for the </a:t>
            </a:r>
            <a:r>
              <a:rPr lang="en-US" sz="2000" smtClean="0">
                <a:ea typeface="+mn-ea"/>
                <a:cs typeface="+mn-cs"/>
              </a:rPr>
              <a:t>user interface  configurations</a:t>
            </a:r>
            <a:endParaRPr lang="en-US" sz="20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179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13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Salsa </a:t>
            </a:r>
            <a:r>
              <a:rPr lang="en-US" sz="3600" dirty="0" smtClean="0"/>
              <a:t>Preferences settings</a:t>
            </a:r>
            <a:endParaRPr lang="en-US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1990271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Log file setting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Scan server device setting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Data Fitter device setting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Nexus file browser application</a:t>
            </a:r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7" y="3060474"/>
            <a:ext cx="694372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448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14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Salsa </a:t>
            </a:r>
            <a:r>
              <a:rPr lang="en-US" sz="3600" dirty="0" smtClean="0"/>
              <a:t>Mode</a:t>
            </a:r>
            <a:endParaRPr lang="en-US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5143" y="767444"/>
            <a:ext cx="8770257" cy="1301976"/>
          </a:xfrm>
        </p:spPr>
        <p:txBody>
          <a:bodyPr/>
          <a:lstStyle/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2000" dirty="0" smtClean="0"/>
              <a:t>Configuration mode : </a:t>
            </a:r>
            <a:r>
              <a:rPr lang="en-US" sz="2000" b="1" dirty="0" smtClean="0"/>
              <a:t>(“salsa” command)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In this mode you can create, modify and remove a scan configuration.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All the configuration edition views are available in the Menu 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Window &gt; Show View &gt; Configuration Views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83" y="1901372"/>
            <a:ext cx="6175144" cy="455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15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15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Salsa </a:t>
            </a:r>
            <a:r>
              <a:rPr lang="en-US" sz="3600" dirty="0" smtClean="0"/>
              <a:t>Mode</a:t>
            </a:r>
            <a:endParaRPr lang="en-US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5143" y="767443"/>
            <a:ext cx="8770257" cy="1581149"/>
          </a:xfrm>
        </p:spPr>
        <p:txBody>
          <a:bodyPr/>
          <a:lstStyle/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2000" dirty="0" smtClean="0"/>
              <a:t>Configuration manager </a:t>
            </a:r>
            <a:r>
              <a:rPr lang="en-US" sz="2000" b="1" dirty="0" smtClean="0">
                <a:solidFill>
                  <a:srgbClr val="FF0000"/>
                </a:solidFill>
              </a:rPr>
              <a:t>(New !)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The management of several configurations is possible now.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You can Add, Remove, Enable/Disable a </a:t>
            </a:r>
            <a:r>
              <a:rPr lang="en-US" sz="1800" dirty="0" err="1" smtClean="0">
                <a:solidFill>
                  <a:schemeClr val="tx1"/>
                </a:solidFill>
              </a:rPr>
              <a:t>TimeBase</a:t>
            </a:r>
            <a:r>
              <a:rPr lang="en-US" sz="1800" dirty="0" smtClean="0">
                <a:solidFill>
                  <a:schemeClr val="tx1"/>
                </a:solidFill>
              </a:rPr>
              <a:t>, Sensor or Actuator on several configurations.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Select several configuration in the Scan Manager Tree.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The </a:t>
            </a:r>
            <a:r>
              <a:rPr lang="en-US" sz="1800" dirty="0" smtClean="0">
                <a:solidFill>
                  <a:srgbClr val="FF0000"/>
                </a:solidFill>
              </a:rPr>
              <a:t>devices appear in red color</a:t>
            </a:r>
            <a:r>
              <a:rPr lang="en-US" sz="1800" dirty="0" smtClean="0">
                <a:solidFill>
                  <a:schemeClr val="tx1"/>
                </a:solidFill>
              </a:rPr>
              <a:t>, are the uncommon devices.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-76200" eaLnBrk="1" hangingPunct="1">
              <a:lnSpc>
                <a:spcPct val="80000"/>
              </a:lnSpc>
              <a:buNone/>
            </a:pPr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529" y="2392135"/>
            <a:ext cx="6112557" cy="392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24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16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Salsa </a:t>
            </a:r>
            <a:r>
              <a:rPr lang="en-US" sz="3600" dirty="0" smtClean="0"/>
              <a:t>Mode</a:t>
            </a:r>
            <a:endParaRPr lang="en-US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5143" y="767444"/>
            <a:ext cx="8770257" cy="1301976"/>
          </a:xfrm>
        </p:spPr>
        <p:txBody>
          <a:bodyPr/>
          <a:lstStyle/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2000" dirty="0" smtClean="0"/>
              <a:t>Salsa read only: </a:t>
            </a:r>
            <a:r>
              <a:rPr lang="en-US" sz="2000" b="1" dirty="0" smtClean="0"/>
              <a:t>(“</a:t>
            </a:r>
            <a:r>
              <a:rPr lang="en-US" sz="2000" b="1" dirty="0" err="1" smtClean="0"/>
              <a:t>salsa_ro</a:t>
            </a:r>
            <a:r>
              <a:rPr lang="en-US" sz="2000" b="1" dirty="0" smtClean="0"/>
              <a:t>” command)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In this mode you can only select a Scan configuration from the bookmark, modify the scan configuration (delete or add devices, or hook is not possible).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And you can play the configuration.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714" y="2069420"/>
            <a:ext cx="5072743" cy="4227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788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17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Salsa </a:t>
            </a:r>
            <a:r>
              <a:rPr lang="en-US" sz="3600" dirty="0" smtClean="0"/>
              <a:t>Mode</a:t>
            </a:r>
            <a:endParaRPr lang="en-US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5143" y="767444"/>
            <a:ext cx="8770257" cy="1301976"/>
          </a:xfrm>
        </p:spPr>
        <p:txBody>
          <a:bodyPr/>
          <a:lstStyle/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2000" dirty="0" smtClean="0"/>
              <a:t>Salsa result : </a:t>
            </a:r>
            <a:r>
              <a:rPr lang="en-US" sz="2000" b="1" dirty="0" smtClean="0"/>
              <a:t>(“</a:t>
            </a:r>
            <a:r>
              <a:rPr lang="en-US" sz="2000" b="1" dirty="0" err="1" smtClean="0"/>
              <a:t>salsa_result</a:t>
            </a:r>
            <a:r>
              <a:rPr lang="en-US" sz="2000" b="1" dirty="0" smtClean="0"/>
              <a:t>” command)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In this mode you can only visualize the current scan result.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All the views for the visualization are available in the Menu :</a:t>
            </a:r>
          </a:p>
          <a:p>
            <a:pPr marL="0" indent="-76200" eaLnBrk="1" hangingPunct="1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Window &gt; Show View &gt; Result Views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371" y="2069420"/>
            <a:ext cx="5333999" cy="428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56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18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Create a new configuration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New scan configuration. It exist several kind of scan</a:t>
            </a:r>
          </a:p>
        </p:txBody>
      </p:sp>
      <p:pic>
        <p:nvPicPr>
          <p:cNvPr id="1026" name="Picture 2" descr="D:\SalsaV3\doc\ScanMana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57" y="1829934"/>
            <a:ext cx="2209800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989943" y="1829934"/>
            <a:ext cx="57911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1D = dimension X</a:t>
            </a:r>
          </a:p>
          <a:p>
            <a:r>
              <a:rPr lang="en-US" sz="2000" dirty="0" smtClean="0"/>
              <a:t>2D = dimension X et dimension Y</a:t>
            </a:r>
          </a:p>
          <a:p>
            <a:r>
              <a:rPr lang="en-US" sz="2000" dirty="0" smtClean="0"/>
              <a:t>HCS = 1D </a:t>
            </a:r>
            <a:r>
              <a:rPr lang="en-US" sz="2000" dirty="0" err="1" smtClean="0"/>
              <a:t>continu</a:t>
            </a:r>
            <a:r>
              <a:rPr lang="en-US" sz="2000" dirty="0" smtClean="0"/>
              <a:t> hardware with a time base</a:t>
            </a:r>
          </a:p>
          <a:p>
            <a:r>
              <a:rPr lang="en-US" sz="2000" dirty="0" smtClean="0"/>
              <a:t>K = 1D specific trajectory in 3 phases</a:t>
            </a:r>
          </a:p>
          <a:p>
            <a:r>
              <a:rPr lang="en-US" sz="2000" dirty="0" smtClean="0"/>
              <a:t>E = 1D trajectory </a:t>
            </a:r>
            <a:r>
              <a:rPr lang="en-US" sz="2000" dirty="0" err="1" smtClean="0"/>
              <a:t>visualed</a:t>
            </a:r>
            <a:r>
              <a:rPr lang="en-US" sz="2000" dirty="0" smtClean="0"/>
              <a:t> differently in a table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743" y="5010457"/>
            <a:ext cx="282892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743" y="3841296"/>
            <a:ext cx="914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4099605" y="3860418"/>
            <a:ext cx="504439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Click on the New button </a:t>
            </a:r>
          </a:p>
          <a:p>
            <a:endParaRPr lang="en-US" sz="1600" dirty="0"/>
          </a:p>
          <a:p>
            <a:r>
              <a:rPr lang="en-US" sz="1600" dirty="0" smtClean="0"/>
              <a:t>Or right click on the tree to make appears the configuration management menu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19</a:t>
            </a:fld>
            <a:endParaRPr lang="fr-FR" sz="1400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600" dirty="0"/>
              <a:t>General parameters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25286"/>
            <a:ext cx="8521700" cy="5257800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LIGNE/EX/SCAN.1/</a:t>
            </a:r>
            <a:r>
              <a:rPr lang="en-US" dirty="0" err="1" smtClean="0"/>
              <a:t>scanNumber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LIGNE/EX/SCAN.1/ </a:t>
            </a:r>
            <a:r>
              <a:rPr lang="en-US" dirty="0" err="1" smtClean="0"/>
              <a:t>actuatorsDelay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LIGNE/EX/SCAN.1/ zigzag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LIGNE/EX/SCAN.1/ </a:t>
            </a:r>
            <a:r>
              <a:rPr lang="en-US" dirty="0" err="1" smtClean="0"/>
              <a:t>onTheFly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LIGNE/EX/SCAN.1/ </a:t>
            </a:r>
            <a:r>
              <a:rPr lang="en-US" dirty="0" err="1" smtClean="0"/>
              <a:t>enableScanSpeed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LIGNE/EX/SCAN.1/ </a:t>
            </a:r>
            <a:r>
              <a:rPr lang="en-US" dirty="0" err="1" smtClean="0"/>
              <a:t>afterRunActionType</a:t>
            </a:r>
            <a:endParaRPr lang="en-US" dirty="0" smtClean="0"/>
          </a:p>
          <a:p>
            <a:pPr eaLnBrk="1" hangingPunct="1">
              <a:lnSpc>
                <a:spcPct val="80000"/>
              </a:lnSpc>
            </a:pPr>
            <a:endParaRPr lang="fr-FR" dirty="0" smtClean="0"/>
          </a:p>
          <a:p>
            <a:pPr lvl="1" eaLnBrk="1" hangingPunct="1">
              <a:lnSpc>
                <a:spcPct val="80000"/>
              </a:lnSpc>
            </a:pPr>
            <a:endParaRPr lang="fr-FR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90" y="3585257"/>
            <a:ext cx="7508928" cy="2599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988627" y="1746675"/>
            <a:ext cx="2009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</a:t>
            </a:r>
            <a:r>
              <a:rPr lang="fr-FR" i="1" dirty="0" err="1" smtClean="0">
                <a:solidFill>
                  <a:srgbClr val="FF0000"/>
                </a:solidFill>
              </a:rPr>
              <a:t>canserver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3" name="Accolade fermante 2"/>
          <p:cNvSpPr/>
          <p:nvPr/>
        </p:nvSpPr>
        <p:spPr bwMode="auto">
          <a:xfrm>
            <a:off x="6483577" y="1058633"/>
            <a:ext cx="682171" cy="220708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68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C903277A-A85D-4234-858B-1BF0731ED418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142999"/>
            <a:ext cx="8216900" cy="4923971"/>
          </a:xfrm>
        </p:spPr>
        <p:txBody>
          <a:bodyPr/>
          <a:lstStyle/>
          <a:p>
            <a:pPr eaLnBrk="1" hangingPunct="1"/>
            <a:r>
              <a:rPr lang="en-US" sz="4800" dirty="0" smtClean="0"/>
              <a:t>Software architecture</a:t>
            </a:r>
          </a:p>
          <a:p>
            <a:pPr eaLnBrk="1" hangingPunct="1"/>
            <a:r>
              <a:rPr lang="en-US" sz="4800" dirty="0" smtClean="0"/>
              <a:t>COMETE graphical library</a:t>
            </a:r>
          </a:p>
          <a:p>
            <a:pPr eaLnBrk="1" hangingPunct="1"/>
            <a:r>
              <a:rPr lang="en-US" sz="4800" dirty="0" smtClean="0"/>
              <a:t>Software packages</a:t>
            </a:r>
          </a:p>
          <a:p>
            <a:pPr eaLnBrk="1" hangingPunct="1"/>
            <a:r>
              <a:rPr lang="en-US" sz="4800" dirty="0" smtClean="0"/>
              <a:t>Salsa lexicon</a:t>
            </a:r>
          </a:p>
          <a:p>
            <a:pPr eaLnBrk="1" hangingPunct="1"/>
            <a:r>
              <a:rPr lang="en-US" sz="4800" dirty="0" smtClean="0"/>
              <a:t>Salsa description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1449388" y="61913"/>
            <a:ext cx="7466012" cy="582612"/>
          </a:xfrm>
        </p:spPr>
        <p:txBody>
          <a:bodyPr/>
          <a:lstStyle/>
          <a:p>
            <a:pPr eaLnBrk="1" hangingPunct="1"/>
            <a:r>
              <a:rPr lang="fr-FR" sz="3600" dirty="0" smtClean="0"/>
              <a:t>Index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SalsaV3\doc\DevicesProperti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92" y="4146549"/>
            <a:ext cx="5934075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20</a:t>
            </a:fld>
            <a:endParaRPr lang="fr-FR" sz="1400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600" dirty="0"/>
              <a:t>Scan parameters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LIGNE/EX/SCAN.1/sensors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LIGNE/EX/SCAN.1/</a:t>
            </a:r>
            <a:r>
              <a:rPr lang="en-US" sz="2000" dirty="0" err="1" smtClean="0"/>
              <a:t>timebases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LIGNE/EX/SCAN.1/actuators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LIGNE/EX/SCAN.1/trajectories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Predefined values defined in the device properties  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err="1" smtClean="0"/>
              <a:t>ActuatorsFile</a:t>
            </a:r>
            <a:r>
              <a:rPr lang="en-US" sz="2000" dirty="0" smtClean="0"/>
              <a:t>,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err="1" smtClean="0"/>
              <a:t>SensorsFile</a:t>
            </a:r>
            <a:r>
              <a:rPr lang="en-US" sz="2000" dirty="0" smtClean="0"/>
              <a:t>,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err="1" smtClean="0"/>
              <a:t>TimebasesFile</a:t>
            </a:r>
            <a:endParaRPr lang="en-US" sz="2000" dirty="0" smtClean="0"/>
          </a:p>
          <a:p>
            <a:pPr lvl="2" eaLnBrk="1" hangingPunct="1">
              <a:lnSpc>
                <a:spcPct val="80000"/>
              </a:lnSpc>
            </a:pPr>
            <a:endParaRPr lang="fr-FR" sz="2000" dirty="0" smtClean="0"/>
          </a:p>
          <a:p>
            <a:pPr lvl="1" eaLnBrk="1" hangingPunct="1">
              <a:lnSpc>
                <a:spcPct val="80000"/>
              </a:lnSpc>
            </a:pPr>
            <a:endParaRPr lang="fr-FR" dirty="0" smtClean="0"/>
          </a:p>
        </p:txBody>
      </p:sp>
      <p:pic>
        <p:nvPicPr>
          <p:cNvPr id="2050" name="Picture 2" descr="D:\SalsaV3\doc\TimeBasePredefini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514" y="5037137"/>
            <a:ext cx="3493449" cy="133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114320" y="1340275"/>
            <a:ext cx="2009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8" name="Accolade fermante 7"/>
          <p:cNvSpPr/>
          <p:nvPr/>
        </p:nvSpPr>
        <p:spPr bwMode="auto">
          <a:xfrm>
            <a:off x="5316035" y="1058634"/>
            <a:ext cx="682171" cy="139428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1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800454B-BDC7-4887-98AE-F7B3212F3468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21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600" dirty="0" err="1"/>
              <a:t>Hooks</a:t>
            </a:r>
            <a:r>
              <a:rPr lang="fr-FR" sz="3600" dirty="0"/>
              <a:t> configuration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7500" y="889000"/>
            <a:ext cx="8597900" cy="5486400"/>
          </a:xfrm>
        </p:spPr>
        <p:txBody>
          <a:bodyPr/>
          <a:lstStyle/>
          <a:p>
            <a:pPr lvl="1" eaLnBrk="1" hangingPunct="1"/>
            <a:r>
              <a:rPr lang="fr-FR" sz="2000" dirty="0" smtClean="0"/>
              <a:t>LIGNE/EX/SCAN.1/</a:t>
            </a:r>
            <a:r>
              <a:rPr lang="fr-FR" sz="2000" dirty="0" err="1" smtClean="0"/>
              <a:t>postActuatorMoveHooks</a:t>
            </a:r>
            <a:endParaRPr lang="fr-FR" sz="2000" dirty="0" smtClean="0"/>
          </a:p>
          <a:p>
            <a:pPr lvl="1" eaLnBrk="1" hangingPunct="1"/>
            <a:r>
              <a:rPr lang="fr-FR" sz="2000" dirty="0"/>
              <a:t>LIGNE/EX/SCAN.1/</a:t>
            </a:r>
            <a:r>
              <a:rPr lang="fr-FR" sz="2000" dirty="0" err="1" smtClean="0"/>
              <a:t>postIntegrationHooks</a:t>
            </a:r>
            <a:endParaRPr lang="fr-FR" sz="2000" dirty="0" smtClean="0"/>
          </a:p>
          <a:p>
            <a:pPr lvl="1" eaLnBrk="1" hangingPunct="1"/>
            <a:r>
              <a:rPr lang="fr-FR" sz="2000" dirty="0"/>
              <a:t>LIGNE/EX/SCAN.1</a:t>
            </a:r>
            <a:r>
              <a:rPr lang="fr-FR" sz="2000" dirty="0" smtClean="0"/>
              <a:t>/</a:t>
            </a:r>
            <a:r>
              <a:rPr lang="fr-FR" sz="2000" dirty="0" err="1" smtClean="0"/>
              <a:t>postRunHooks</a:t>
            </a:r>
            <a:endParaRPr lang="fr-FR" sz="2000" dirty="0" smtClean="0"/>
          </a:p>
          <a:p>
            <a:pPr lvl="1" eaLnBrk="1" hangingPunct="1"/>
            <a:r>
              <a:rPr lang="fr-FR" sz="2000" dirty="0"/>
              <a:t>LIGNE/EX/SCAN.1</a:t>
            </a:r>
            <a:r>
              <a:rPr lang="fr-FR" sz="2000" dirty="0" smtClean="0"/>
              <a:t>/</a:t>
            </a:r>
            <a:r>
              <a:rPr lang="fr-FR" sz="2000" dirty="0" err="1" smtClean="0"/>
              <a:t>postScanHooks</a:t>
            </a:r>
            <a:endParaRPr lang="fr-FR" sz="2000" dirty="0" smtClean="0"/>
          </a:p>
          <a:p>
            <a:pPr lvl="1" eaLnBrk="1" hangingPunct="1"/>
            <a:r>
              <a:rPr lang="fr-FR" sz="2000" dirty="0" smtClean="0"/>
              <a:t>LIGNE/EX/SCAN.1/</a:t>
            </a:r>
            <a:r>
              <a:rPr lang="fr-FR" sz="2000" dirty="0" err="1" smtClean="0"/>
              <a:t>postStepHooks</a:t>
            </a:r>
            <a:endParaRPr lang="fr-FR" sz="2000" dirty="0" smtClean="0"/>
          </a:p>
          <a:p>
            <a:pPr lvl="1" eaLnBrk="1" hangingPunct="1"/>
            <a:r>
              <a:rPr lang="fr-FR" sz="1800" dirty="0" smtClean="0"/>
              <a:t>…</a:t>
            </a:r>
          </a:p>
          <a:p>
            <a:pPr marL="533400" lvl="1" indent="0" eaLnBrk="1" hangingPunct="1">
              <a:buNone/>
            </a:pPr>
            <a:endParaRPr lang="fr-FR" sz="2000" dirty="0" smtClean="0">
              <a:solidFill>
                <a:schemeClr val="accent2"/>
              </a:solidFill>
              <a:ea typeface="+mn-ea"/>
              <a:cs typeface="+mn-cs"/>
              <a:sym typeface="Wingdings" pitchFamily="2" charset="2"/>
            </a:endParaRPr>
          </a:p>
          <a:p>
            <a:pPr marL="533400" lvl="1" indent="0" eaLnBrk="1" hangingPunct="1">
              <a:buNone/>
            </a:pPr>
            <a:endParaRPr lang="fr-FR" sz="2000" dirty="0">
              <a:solidFill>
                <a:schemeClr val="accent2"/>
              </a:solidFill>
              <a:ea typeface="+mn-ea"/>
              <a:cs typeface="+mn-cs"/>
              <a:sym typeface="Wingdings" pitchFamily="2" charset="2"/>
            </a:endParaRPr>
          </a:p>
          <a:p>
            <a:pPr marL="0" indent="-76200" eaLnBrk="1" hangingPunct="1"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pic>
        <p:nvPicPr>
          <p:cNvPr id="6146" name="Picture 2" descr="D:\SalsaV3\doc\Hook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3313155"/>
            <a:ext cx="6204176" cy="306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934375" y="1671168"/>
            <a:ext cx="2009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7" name="Accolade fermante 6"/>
          <p:cNvSpPr/>
          <p:nvPr/>
        </p:nvSpPr>
        <p:spPr bwMode="auto">
          <a:xfrm>
            <a:off x="6252204" y="889000"/>
            <a:ext cx="682171" cy="203878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800454B-BDC7-4887-98AE-F7B3212F3468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22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sym typeface="Wingdings" pitchFamily="2" charset="2"/>
              </a:rPr>
              <a:t>Error </a:t>
            </a:r>
            <a:r>
              <a:rPr lang="en-US" sz="3600" dirty="0" smtClean="0">
                <a:sym typeface="Wingdings" pitchFamily="2" charset="2"/>
              </a:rPr>
              <a:t>strategy</a:t>
            </a:r>
            <a:endParaRPr lang="en-US" sz="3600" dirty="0">
              <a:sym typeface="Wingdings" pitchFamily="2" charset="2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7500" y="889000"/>
            <a:ext cx="8597900" cy="5486400"/>
          </a:xfrm>
        </p:spPr>
        <p:txBody>
          <a:bodyPr/>
          <a:lstStyle/>
          <a:p>
            <a:pPr marL="533400" lvl="1" indent="0" eaLnBrk="1" hangingPunct="1">
              <a:buNone/>
            </a:pPr>
            <a:endParaRPr lang="fr-FR" sz="1600" dirty="0" smtClean="0"/>
          </a:p>
          <a:p>
            <a:pPr lvl="1" eaLnBrk="1" hangingPunct="1"/>
            <a:r>
              <a:rPr lang="en-US" sz="2000" dirty="0" smtClean="0"/>
              <a:t>LIGNE/EX/SCAN.1/</a:t>
            </a:r>
            <a:r>
              <a:rPr lang="en-US" sz="2000" dirty="0" err="1" smtClean="0">
                <a:sym typeface="Wingdings" pitchFamily="2" charset="2"/>
              </a:rPr>
              <a:t>sensorsErrorStrategy</a:t>
            </a:r>
            <a:endParaRPr lang="en-US" sz="2000" dirty="0" smtClean="0">
              <a:sym typeface="Wingdings" pitchFamily="2" charset="2"/>
            </a:endParaRPr>
          </a:p>
          <a:p>
            <a:pPr lvl="1" eaLnBrk="1" hangingPunct="1"/>
            <a:r>
              <a:rPr lang="en-US" sz="2000" dirty="0" smtClean="0"/>
              <a:t>LIGNE/EX/SCAN.1/</a:t>
            </a:r>
            <a:r>
              <a:rPr lang="en-US" sz="2000" dirty="0" err="1" smtClean="0">
                <a:sym typeface="Wingdings" pitchFamily="2" charset="2"/>
              </a:rPr>
              <a:t>sensorsRetryCount</a:t>
            </a:r>
            <a:endParaRPr lang="en-US" sz="2000" dirty="0" smtClean="0">
              <a:sym typeface="Wingdings" pitchFamily="2" charset="2"/>
            </a:endParaRPr>
          </a:p>
          <a:p>
            <a:pPr lvl="1" eaLnBrk="1" hangingPunct="1"/>
            <a:r>
              <a:rPr lang="en-US" sz="2000" dirty="0" smtClean="0"/>
              <a:t>LIGNE/EX/SCAN.1/</a:t>
            </a:r>
            <a:r>
              <a:rPr lang="en-US" sz="2000" dirty="0" err="1" smtClean="0"/>
              <a:t>contextValidation</a:t>
            </a:r>
            <a:endParaRPr lang="en-US" dirty="0" smtClean="0">
              <a:solidFill>
                <a:schemeClr val="accent2"/>
              </a:solidFill>
              <a:ea typeface="+mn-ea"/>
              <a:cs typeface="+mn-cs"/>
              <a:sym typeface="Wingdings" pitchFamily="2" charset="2"/>
            </a:endParaRPr>
          </a:p>
          <a:p>
            <a:pPr marL="0" indent="-76200" eaLnBrk="1" hangingPunct="1"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pic>
        <p:nvPicPr>
          <p:cNvPr id="2" name="Picture 2" descr="D:\SalsaV3\doc\ErrorStrategy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3" y="2659289"/>
            <a:ext cx="8071757" cy="353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462662" y="1310335"/>
            <a:ext cx="2009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7" name="Accolade fermante 6"/>
          <p:cNvSpPr/>
          <p:nvPr/>
        </p:nvSpPr>
        <p:spPr bwMode="auto">
          <a:xfrm>
            <a:off x="5791553" y="929827"/>
            <a:ext cx="682171" cy="1592012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01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800454B-BDC7-4887-98AE-F7B3212F3468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23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sym typeface="Wingdings" pitchFamily="2" charset="2"/>
              </a:rPr>
              <a:t>Scan </a:t>
            </a:r>
            <a:r>
              <a:rPr lang="en-US" sz="3600" dirty="0" smtClean="0">
                <a:sym typeface="Wingdings" pitchFamily="2" charset="2"/>
              </a:rPr>
              <a:t>actions</a:t>
            </a:r>
            <a:endParaRPr lang="fr-FR" sz="3600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7500" y="889000"/>
            <a:ext cx="8597900" cy="5486400"/>
          </a:xfrm>
        </p:spPr>
        <p:txBody>
          <a:bodyPr/>
          <a:lstStyle/>
          <a:p>
            <a:pPr marL="533400" lvl="1" indent="0" eaLnBrk="1" hangingPunct="1">
              <a:buNone/>
            </a:pPr>
            <a:endParaRPr lang="fr-FR" sz="1200" dirty="0">
              <a:sym typeface="Wingdings" pitchFamily="2" charset="2"/>
            </a:endParaRP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>
                <a:sym typeface="Wingdings" pitchFamily="2" charset="2"/>
              </a:rPr>
              <a:t>Executed by the user on demand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(except in Abort case) !</a:t>
            </a:r>
          </a:p>
          <a:p>
            <a:pPr lvl="1" eaLnBrk="1" hangingPunct="1"/>
            <a:r>
              <a:rPr lang="en-US" sz="1800" dirty="0" smtClean="0"/>
              <a:t>LIGNE/EX/SCAN.1/</a:t>
            </a:r>
            <a:r>
              <a:rPr lang="en-US" sz="1800" dirty="0" err="1" smtClean="0">
                <a:sym typeface="Wingdings" pitchFamily="2" charset="2"/>
              </a:rPr>
              <a:t>afterRunActionType</a:t>
            </a:r>
            <a:endParaRPr lang="en-US" sz="1800" dirty="0" smtClean="0">
              <a:sym typeface="Wingdings" pitchFamily="2" charset="2"/>
            </a:endParaRPr>
          </a:p>
          <a:p>
            <a:pPr lvl="1" eaLnBrk="1" hangingPunct="1"/>
            <a:r>
              <a:rPr lang="en-US" sz="1800" dirty="0" smtClean="0"/>
              <a:t>LIGNE/EX/SCAN.1/</a:t>
            </a:r>
            <a:r>
              <a:rPr lang="en-US" sz="1800" dirty="0" err="1" smtClean="0"/>
              <a:t>afterRunActionSensor</a:t>
            </a:r>
            <a:endParaRPr lang="en-US" sz="1800" dirty="0" smtClean="0"/>
          </a:p>
          <a:p>
            <a:pPr lvl="1" eaLnBrk="1" hangingPunct="1"/>
            <a:r>
              <a:rPr lang="en-US" sz="1800" dirty="0" smtClean="0"/>
              <a:t>LIGNE/EX/SCAN.1/</a:t>
            </a:r>
            <a:r>
              <a:rPr lang="en-US" sz="1800" dirty="0" err="1" smtClean="0">
                <a:sym typeface="Wingdings" pitchFamily="2" charset="2"/>
              </a:rPr>
              <a:t>afterRunActionActuator</a:t>
            </a:r>
            <a:endParaRPr lang="en-US" sz="1800" dirty="0" smtClean="0">
              <a:sym typeface="Wingdings" pitchFamily="2" charset="2"/>
            </a:endParaRPr>
          </a:p>
          <a:p>
            <a:pPr lvl="1" eaLnBrk="1" hangingPunct="1"/>
            <a:r>
              <a:rPr lang="en-US" sz="1800" dirty="0" smtClean="0"/>
              <a:t>LIGNE/EX/SCAN.1/</a:t>
            </a:r>
            <a:r>
              <a:rPr lang="en-US" sz="1800" dirty="0" err="1" smtClean="0">
                <a:sym typeface="Wingdings" pitchFamily="2" charset="2"/>
              </a:rPr>
              <a:t>afterRunActionActuatorValue</a:t>
            </a:r>
            <a:endParaRPr lang="en-US" sz="1800" dirty="0" smtClean="0">
              <a:sym typeface="Wingdings" pitchFamily="2" charset="2"/>
            </a:endParaRPr>
          </a:p>
          <a:p>
            <a:pPr lvl="1" eaLnBrk="1" hangingPunct="1"/>
            <a:r>
              <a:rPr lang="en-US" sz="1800" dirty="0" err="1" smtClean="0"/>
              <a:t>Commande</a:t>
            </a:r>
            <a:r>
              <a:rPr lang="en-US" sz="1800" dirty="0" smtClean="0"/>
              <a:t> LIGNE/EX/SCAN.1/</a:t>
            </a:r>
            <a:r>
              <a:rPr lang="en-US" sz="1800" dirty="0" err="1" smtClean="0">
                <a:sym typeface="Wingdings" pitchFamily="2" charset="2"/>
              </a:rPr>
              <a:t>ExecuteAction</a:t>
            </a:r>
            <a:endParaRPr lang="en-US" sz="1800" dirty="0" smtClean="0">
              <a:sym typeface="Wingdings" pitchFamily="2" charset="2"/>
            </a:endParaRPr>
          </a:p>
          <a:p>
            <a:pPr lvl="1" eaLnBrk="1" hangingPunct="1"/>
            <a:endParaRPr lang="fr-FR" sz="1800" dirty="0">
              <a:sym typeface="Wingdings" pitchFamily="2" charset="2"/>
            </a:endParaRPr>
          </a:p>
          <a:p>
            <a:pPr lvl="1" eaLnBrk="1" hangingPunct="1"/>
            <a:endParaRPr lang="fr-FR" sz="1800" dirty="0">
              <a:sym typeface="Wingdings" pitchFamily="2" charset="2"/>
            </a:endParaRPr>
          </a:p>
          <a:p>
            <a:pPr lvl="1" eaLnBrk="1" hangingPunct="1">
              <a:buFont typeface="Arial" charset="0"/>
              <a:buChar char="•"/>
            </a:pPr>
            <a:endParaRPr lang="fr-FR" sz="2000" dirty="0">
              <a:solidFill>
                <a:schemeClr val="accent2"/>
              </a:solidFill>
              <a:ea typeface="+mn-ea"/>
              <a:cs typeface="+mn-cs"/>
              <a:sym typeface="Wingdings" pitchFamily="2" charset="2"/>
            </a:endParaRPr>
          </a:p>
          <a:p>
            <a:pPr marL="0" indent="-76200" eaLnBrk="1" hangingPunct="1"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pic>
        <p:nvPicPr>
          <p:cNvPr id="8194" name="Picture 2" descr="D:\SalsaV3\doc\ScanFunction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41" y="3697740"/>
            <a:ext cx="7549016" cy="228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134134" y="1716553"/>
            <a:ext cx="2009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>
                <a:solidFill>
                  <a:srgbClr val="FF0000"/>
                </a:solidFill>
              </a:rPr>
              <a:t>scanserver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7" name="Accolade fermante 6"/>
          <p:cNvSpPr/>
          <p:nvPr/>
        </p:nvSpPr>
        <p:spPr bwMode="auto">
          <a:xfrm>
            <a:off x="6451963" y="1622504"/>
            <a:ext cx="682171" cy="1614182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85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800454B-BDC7-4887-98AE-F7B3212F3468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24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Scan historic</a:t>
            </a:r>
            <a:endParaRPr lang="fr-FR" sz="3600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7500" y="889000"/>
            <a:ext cx="8597900" cy="54864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ym typeface="Wingdings" pitchFamily="2" charset="2"/>
              </a:rPr>
              <a:t>Current scan historic (can be very useful for debugging !)</a:t>
            </a:r>
          </a:p>
          <a:p>
            <a:pPr lvl="1" eaLnBrk="1" hangingPunct="1"/>
            <a:r>
              <a:rPr lang="en-US" sz="1800" dirty="0" smtClean="0"/>
              <a:t>LIGNE/EX/SCAN.1/</a:t>
            </a:r>
            <a:r>
              <a:rPr lang="en-US" sz="1800" dirty="0" smtClean="0">
                <a:sym typeface="Wingdings" pitchFamily="2" charset="2"/>
              </a:rPr>
              <a:t>historic 	</a:t>
            </a:r>
            <a:r>
              <a:rPr lang="en-US" sz="1800" i="1" dirty="0" err="1" smtClean="0">
                <a:solidFill>
                  <a:srgbClr val="FF0000"/>
                </a:solidFill>
              </a:rPr>
              <a:t>scanserver</a:t>
            </a:r>
            <a:r>
              <a:rPr lang="en-US" sz="1800" i="1" dirty="0" smtClean="0">
                <a:solidFill>
                  <a:srgbClr val="FF0000"/>
                </a:solidFill>
              </a:rPr>
              <a:t> attribute</a:t>
            </a:r>
          </a:p>
          <a:p>
            <a:pPr lvl="1" eaLnBrk="1" hangingPunct="1"/>
            <a:endParaRPr lang="fr-FR" sz="1800" dirty="0">
              <a:sym typeface="Wingdings" pitchFamily="2" charset="2"/>
            </a:endParaRPr>
          </a:p>
          <a:p>
            <a:pPr lvl="1" eaLnBrk="1" hangingPunct="1"/>
            <a:endParaRPr lang="fr-FR" sz="1200" dirty="0">
              <a:sym typeface="Wingdings" pitchFamily="2" charset="2"/>
            </a:endParaRPr>
          </a:p>
          <a:p>
            <a:pPr lvl="1" eaLnBrk="1" hangingPunct="1">
              <a:buFont typeface="Arial" charset="0"/>
              <a:buChar char="•"/>
            </a:pPr>
            <a:endParaRPr lang="fr-FR" sz="2000" dirty="0">
              <a:solidFill>
                <a:schemeClr val="accent2"/>
              </a:solidFill>
              <a:ea typeface="+mn-ea"/>
              <a:cs typeface="+mn-cs"/>
              <a:sym typeface="Wingdings" pitchFamily="2" charset="2"/>
            </a:endParaRPr>
          </a:p>
          <a:p>
            <a:pPr marL="0" indent="-76200" eaLnBrk="1" hangingPunct="1"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pic>
        <p:nvPicPr>
          <p:cNvPr id="1026" name="Picture 2" descr="D:\SalsaV3\doc\ScanHistor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857" y="1654110"/>
            <a:ext cx="6139543" cy="455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23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25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Scan 1D result visualization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LIGNE/EX/SCAN.1/</a:t>
            </a:r>
            <a:r>
              <a:rPr lang="en-US" dirty="0" err="1" smtClean="0"/>
              <a:t>data_XX</a:t>
            </a:r>
            <a:r>
              <a:rPr lang="en-US" dirty="0" smtClean="0"/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scanserver</a:t>
            </a:r>
            <a:r>
              <a:rPr lang="en-US" i="1" dirty="0" smtClean="0">
                <a:solidFill>
                  <a:srgbClr val="FF0000"/>
                </a:solidFill>
              </a:rPr>
              <a:t> attribute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Send the actuator to the selected point.</a:t>
            </a:r>
          </a:p>
        </p:txBody>
      </p:sp>
      <p:pic>
        <p:nvPicPr>
          <p:cNvPr id="3074" name="Picture 2" descr="D:\SalsaV3\doc\ScanResult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35" y="2285086"/>
            <a:ext cx="7617279" cy="378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cteur droit avec flèche 2"/>
          <p:cNvCxnSpPr/>
          <p:nvPr/>
        </p:nvCxnSpPr>
        <p:spPr bwMode="auto">
          <a:xfrm flipH="1">
            <a:off x="3701143" y="3824514"/>
            <a:ext cx="377371" cy="174897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Connecteur droit avec flèche 7"/>
          <p:cNvCxnSpPr/>
          <p:nvPr/>
        </p:nvCxnSpPr>
        <p:spPr bwMode="auto">
          <a:xfrm flipH="1">
            <a:off x="3817257" y="3824514"/>
            <a:ext cx="261257" cy="209731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ZoneTexte 12"/>
          <p:cNvSpPr txBox="1"/>
          <p:nvPr/>
        </p:nvSpPr>
        <p:spPr>
          <a:xfrm>
            <a:off x="2994613" y="3455182"/>
            <a:ext cx="249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1" dirty="0" smtClean="0"/>
              <a:t>Click on a point</a:t>
            </a:r>
            <a:endParaRPr lang="fr-FR" sz="1800" b="1" i="1" dirty="0"/>
          </a:p>
        </p:txBody>
      </p:sp>
    </p:spTree>
    <p:extLst>
      <p:ext uri="{BB962C8B-B14F-4D97-AF65-F5344CB8AC3E}">
        <p14:creationId xmlns:p14="http://schemas.microsoft.com/office/powerpoint/2010/main" val="13078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26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Scan </a:t>
            </a:r>
            <a:r>
              <a:rPr lang="en-US" sz="3600" dirty="0" smtClean="0"/>
              <a:t>2D </a:t>
            </a:r>
            <a:r>
              <a:rPr lang="en-US" sz="3600" dirty="0"/>
              <a:t>result visualization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LIGNE/EX/SCAN.1/</a:t>
            </a:r>
            <a:r>
              <a:rPr lang="en-US" dirty="0" err="1" smtClean="0"/>
              <a:t>data_XX</a:t>
            </a:r>
            <a:r>
              <a:rPr lang="en-US" dirty="0" smtClean="0"/>
              <a:t>  </a:t>
            </a:r>
            <a:r>
              <a:rPr lang="en-US" i="1" dirty="0" err="1" smtClean="0">
                <a:solidFill>
                  <a:srgbClr val="FF0000"/>
                </a:solidFill>
              </a:rPr>
              <a:t>scanserver</a:t>
            </a:r>
            <a:r>
              <a:rPr lang="en-US" i="1" dirty="0" smtClean="0">
                <a:solidFill>
                  <a:srgbClr val="FF0000"/>
                </a:solidFill>
              </a:rPr>
              <a:t> attribute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Send the actuator to the selected point.</a:t>
            </a:r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</p:txBody>
      </p:sp>
      <p:pic>
        <p:nvPicPr>
          <p:cNvPr id="2050" name="Picture 2" descr="D:\SalsaV3\doc\ScanResultView2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99" y="2346326"/>
            <a:ext cx="7763329" cy="365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50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27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Scan 2D in N spectrums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dirty="0" smtClean="0"/>
              <a:t>Display a 2D Image in N Spectrum in </a:t>
            </a:r>
            <a:r>
              <a:rPr lang="fr-FR" dirty="0" err="1" smtClean="0"/>
              <a:t>Chart</a:t>
            </a:r>
            <a:endParaRPr lang="fr-FR" dirty="0" smtClean="0"/>
          </a:p>
          <a:p>
            <a:pPr lvl="1" eaLnBrk="1" hangingPunct="1">
              <a:lnSpc>
                <a:spcPct val="80000"/>
              </a:lnSpc>
            </a:pPr>
            <a:r>
              <a:rPr lang="fr-FR" dirty="0" smtClean="0"/>
              <a:t>LIGNE/EX/SCAN.1/</a:t>
            </a:r>
            <a:r>
              <a:rPr lang="fr-FR" dirty="0" err="1" smtClean="0"/>
              <a:t>data_XX</a:t>
            </a:r>
            <a:r>
              <a:rPr lang="fr-FR" dirty="0" smtClean="0"/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scanserver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attribute</a:t>
            </a:r>
            <a:endParaRPr lang="fr-FR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SalsaV3\doc\ImageNSpect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16" y="1872251"/>
            <a:ext cx="5336603" cy="460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43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800454B-BDC7-4887-98AE-F7B3212F3468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28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Salsa </a:t>
            </a:r>
            <a:r>
              <a:rPr lang="en-US" sz="3600" dirty="0" smtClean="0"/>
              <a:t>historic log</a:t>
            </a:r>
            <a:endParaRPr lang="fr-FR" sz="3600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7500" y="889000"/>
            <a:ext cx="8597900" cy="54864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ym typeface="Wingdings" pitchFamily="2" charset="2"/>
              </a:rPr>
              <a:t>Scans executed actions via </a:t>
            </a:r>
            <a:r>
              <a:rPr lang="en-US" sz="2000" dirty="0" err="1" smtClean="0">
                <a:sym typeface="Wingdings" pitchFamily="2" charset="2"/>
              </a:rPr>
              <a:t>SalsaAPI</a:t>
            </a:r>
            <a:r>
              <a:rPr lang="en-US" sz="2000" dirty="0" smtClean="0">
                <a:sym typeface="Wingdings" pitchFamily="2" charset="2"/>
              </a:rPr>
              <a:t> historic (historic file)</a:t>
            </a:r>
          </a:p>
          <a:p>
            <a:pPr lvl="1" eaLnBrk="1" hangingPunct="1"/>
            <a:r>
              <a:rPr lang="en-US" sz="1800" dirty="0" err="1" smtClean="0">
                <a:sym typeface="Wingdings" pitchFamily="2" charset="2"/>
              </a:rPr>
              <a:t>ds_simpleScan</a:t>
            </a:r>
            <a:r>
              <a:rPr lang="en-US" sz="1800" dirty="0" smtClean="0">
                <a:sym typeface="Wingdings" pitchFamily="2" charset="2"/>
              </a:rPr>
              <a:t>, </a:t>
            </a:r>
            <a:r>
              <a:rPr lang="en-US" sz="1800" dirty="0" err="1" smtClean="0">
                <a:sym typeface="Wingdings" pitchFamily="2" charset="2"/>
              </a:rPr>
              <a:t>passerelle</a:t>
            </a:r>
            <a:r>
              <a:rPr lang="en-US" sz="1800" dirty="0" smtClean="0">
                <a:sym typeface="Wingdings" pitchFamily="2" charset="2"/>
              </a:rPr>
              <a:t>  and Salsa.</a:t>
            </a:r>
          </a:p>
          <a:p>
            <a:pPr lvl="1" eaLnBrk="1" hangingPunct="1"/>
            <a:r>
              <a:rPr lang="en-US" sz="1800" dirty="0" smtClean="0">
                <a:sym typeface="Wingdings" pitchFamily="2" charset="2"/>
              </a:rPr>
              <a:t>Replay (exactly) a scan via Play button</a:t>
            </a:r>
          </a:p>
          <a:p>
            <a:pPr lvl="1" eaLnBrk="1" hangingPunct="1"/>
            <a:r>
              <a:rPr lang="en-US" sz="1800" dirty="0" smtClean="0">
                <a:sym typeface="Wingdings" pitchFamily="2" charset="2"/>
              </a:rPr>
              <a:t>Click on the nexus file name to open it a nexus file browser application</a:t>
            </a:r>
          </a:p>
          <a:p>
            <a:pPr lvl="1" eaLnBrk="1" hangingPunct="1"/>
            <a:endParaRPr lang="fr-FR" sz="1200" dirty="0">
              <a:sym typeface="Wingdings" pitchFamily="2" charset="2"/>
            </a:endParaRPr>
          </a:p>
          <a:p>
            <a:pPr lvl="1" eaLnBrk="1" hangingPunct="1">
              <a:buFont typeface="Arial" charset="0"/>
              <a:buChar char="•"/>
            </a:pPr>
            <a:endParaRPr lang="fr-FR" sz="2000" dirty="0">
              <a:solidFill>
                <a:schemeClr val="accent2"/>
              </a:solidFill>
              <a:ea typeface="+mn-ea"/>
              <a:cs typeface="+mn-cs"/>
              <a:sym typeface="Wingdings" pitchFamily="2" charset="2"/>
            </a:endParaRPr>
          </a:p>
          <a:p>
            <a:pPr marL="0" indent="-76200" eaLnBrk="1" hangingPunct="1">
              <a:buNone/>
            </a:pPr>
            <a:endParaRPr lang="fr-FR" sz="2000" dirty="0" smtClean="0">
              <a:sym typeface="Wingdings" pitchFamily="2" charset="2"/>
            </a:endParaRPr>
          </a:p>
        </p:txBody>
      </p:sp>
      <p:pic>
        <p:nvPicPr>
          <p:cNvPr id="2050" name="Picture 2" descr="D:\SalsaV3\doc\LogHistor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217" y="2266950"/>
            <a:ext cx="7075296" cy="410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74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29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Salsa functionalities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dirty="0" smtClean="0"/>
              <a:t>Perspectives</a:t>
            </a:r>
          </a:p>
          <a:p>
            <a:pPr lvl="1" eaLnBrk="1" hangingPunct="1">
              <a:lnSpc>
                <a:spcPct val="80000"/>
              </a:lnSpc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</p:txBody>
      </p:sp>
      <p:pic>
        <p:nvPicPr>
          <p:cNvPr id="4098" name="Picture 2" descr="D:\SalsaV3\doc\Perspectiv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471" y="1445986"/>
            <a:ext cx="6041261" cy="484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41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C903277A-A85D-4234-858B-1BF0731ED418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3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943429"/>
            <a:ext cx="8216900" cy="5123541"/>
          </a:xfrm>
        </p:spPr>
        <p:txBody>
          <a:bodyPr/>
          <a:lstStyle/>
          <a:p>
            <a:pPr eaLnBrk="1" hangingPunct="1"/>
            <a:r>
              <a:rPr lang="en-US" sz="2000" dirty="0"/>
              <a:t>Environment </a:t>
            </a:r>
            <a:r>
              <a:rPr lang="en-US" sz="2000" dirty="0" smtClean="0"/>
              <a:t>variables </a:t>
            </a:r>
          </a:p>
          <a:p>
            <a:pPr eaLnBrk="1" hangingPunct="1"/>
            <a:r>
              <a:rPr lang="en-US" sz="2000" dirty="0" smtClean="0"/>
              <a:t>Preferences settings</a:t>
            </a:r>
          </a:p>
          <a:p>
            <a:pPr lvl="1" eaLnBrk="1" hangingPunct="1"/>
            <a:r>
              <a:rPr lang="en-US" sz="1600" dirty="0" smtClean="0"/>
              <a:t>Scan server device settings</a:t>
            </a:r>
          </a:p>
          <a:p>
            <a:pPr lvl="1" eaLnBrk="1" hangingPunct="1"/>
            <a:r>
              <a:rPr lang="en-US" sz="1600" dirty="0" smtClean="0"/>
              <a:t>Data fitter device settings</a:t>
            </a:r>
          </a:p>
          <a:p>
            <a:pPr lvl="1" eaLnBrk="1" hangingPunct="1"/>
            <a:r>
              <a:rPr lang="en-US" sz="1600" dirty="0" smtClean="0"/>
              <a:t>Historic log settings</a:t>
            </a:r>
          </a:p>
          <a:p>
            <a:pPr lvl="1" eaLnBrk="1" hangingPunct="1"/>
            <a:r>
              <a:rPr lang="en-US" sz="1600" dirty="0" smtClean="0"/>
              <a:t>Data recording settings</a:t>
            </a:r>
          </a:p>
          <a:p>
            <a:pPr lvl="1" eaLnBrk="1" hangingPunct="1"/>
            <a:r>
              <a:rPr lang="en-US" sz="1600" dirty="0" smtClean="0"/>
              <a:t>Enable confirmation settings</a:t>
            </a:r>
          </a:p>
          <a:p>
            <a:pPr lvl="1" eaLnBrk="1" hangingPunct="1"/>
            <a:r>
              <a:rPr lang="en-US" sz="1600" dirty="0" smtClean="0"/>
              <a:t>Scan server device properties settings</a:t>
            </a:r>
          </a:p>
          <a:p>
            <a:pPr lvl="1" eaLnBrk="1" hangingPunct="1"/>
            <a:r>
              <a:rPr lang="en-US" sz="1600" dirty="0" smtClean="0"/>
              <a:t>Nexus file browser integration</a:t>
            </a:r>
          </a:p>
          <a:p>
            <a:pPr lvl="1" eaLnBrk="1" hangingPunct="1"/>
            <a:endParaRPr lang="en-US" sz="1600" dirty="0"/>
          </a:p>
          <a:p>
            <a:pPr eaLnBrk="1" hangingPunct="1"/>
            <a:r>
              <a:rPr lang="en-US" sz="2000" dirty="0"/>
              <a:t>Salsa mode </a:t>
            </a:r>
          </a:p>
          <a:p>
            <a:pPr lvl="1" eaLnBrk="1" hangingPunct="1"/>
            <a:r>
              <a:rPr lang="en-US" sz="1600" dirty="0"/>
              <a:t>Configuration </a:t>
            </a:r>
            <a:r>
              <a:rPr lang="en-US" sz="1600" dirty="0" smtClean="0"/>
              <a:t>mode</a:t>
            </a:r>
          </a:p>
          <a:p>
            <a:pPr lvl="1" eaLnBrk="1" hangingPunct="1"/>
            <a:r>
              <a:rPr lang="en-US" sz="1600" dirty="0" smtClean="0"/>
              <a:t>Configuration manager  </a:t>
            </a:r>
            <a:r>
              <a:rPr lang="en-US" sz="1600" b="1" dirty="0" smtClean="0">
                <a:solidFill>
                  <a:srgbClr val="FF0000"/>
                </a:solidFill>
              </a:rPr>
              <a:t>(New !)</a:t>
            </a:r>
            <a:endParaRPr lang="en-US" sz="1600" b="1" dirty="0">
              <a:solidFill>
                <a:srgbClr val="FF0000"/>
              </a:solidFill>
            </a:endParaRPr>
          </a:p>
          <a:p>
            <a:pPr lvl="1" eaLnBrk="1" hangingPunct="1"/>
            <a:r>
              <a:rPr lang="en-US" sz="1600" dirty="0"/>
              <a:t>Scan result</a:t>
            </a:r>
          </a:p>
          <a:p>
            <a:pPr lvl="1" eaLnBrk="1" hangingPunct="1"/>
            <a:r>
              <a:rPr lang="en-US" sz="1600" dirty="0"/>
              <a:t>Salsa read only</a:t>
            </a:r>
          </a:p>
          <a:p>
            <a:pPr lvl="1" eaLnBrk="1" hangingPunct="1"/>
            <a:endParaRPr lang="en-US" sz="1600" dirty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1449388" y="61913"/>
            <a:ext cx="7466012" cy="582612"/>
          </a:xfrm>
        </p:spPr>
        <p:txBody>
          <a:bodyPr/>
          <a:lstStyle/>
          <a:p>
            <a:pPr eaLnBrk="1" hangingPunct="1"/>
            <a:r>
              <a:rPr lang="en-US" sz="3600" dirty="0" smtClean="0"/>
              <a:t>Functionalities index</a:t>
            </a:r>
          </a:p>
        </p:txBody>
      </p:sp>
    </p:spTree>
    <p:extLst>
      <p:ext uri="{BB962C8B-B14F-4D97-AF65-F5344CB8AC3E}">
        <p14:creationId xmlns:p14="http://schemas.microsoft.com/office/powerpoint/2010/main" val="268378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30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Data Fitter bean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err="1" smtClean="0"/>
              <a:t>DataFitter</a:t>
            </a:r>
            <a:r>
              <a:rPr lang="en-US" dirty="0" smtClean="0"/>
              <a:t> integration in the scan chart result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LIGNE/EX/FIT.1/</a:t>
            </a:r>
            <a:r>
              <a:rPr lang="en-US" sz="2000" dirty="0" err="1" smtClean="0"/>
              <a:t>fittedDataY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LIGNE/EX/FIT.1/</a:t>
            </a:r>
            <a:r>
              <a:rPr lang="en-US" sz="2000" dirty="0" err="1" smtClean="0"/>
              <a:t>deviceAttributeNameX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LIGNE/EX/FIT.1/</a:t>
            </a:r>
            <a:r>
              <a:rPr lang="en-US" sz="2000" dirty="0" err="1" smtClean="0"/>
              <a:t>deviceAttributeNameY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endParaRPr lang="fr-FR" dirty="0" smtClean="0"/>
          </a:p>
          <a:p>
            <a:pPr lvl="1" eaLnBrk="1" hangingPunct="1">
              <a:lnSpc>
                <a:spcPct val="80000"/>
              </a:lnSpc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</p:txBody>
      </p:sp>
      <p:pic>
        <p:nvPicPr>
          <p:cNvPr id="3074" name="Picture 2" descr="D:\SalsaV3\doc\ScanResult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2577482"/>
            <a:ext cx="7431313" cy="369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824663" y="1376712"/>
            <a:ext cx="2009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 smtClean="0">
                <a:solidFill>
                  <a:srgbClr val="FF0000"/>
                </a:solidFill>
              </a:rPr>
              <a:t>Scanserver</a:t>
            </a:r>
            <a:r>
              <a:rPr lang="fr-FR" i="1" dirty="0" smtClean="0">
                <a:solidFill>
                  <a:srgbClr val="FF0000"/>
                </a:solidFill>
              </a:rPr>
              <a:t> </a:t>
            </a:r>
            <a:r>
              <a:rPr lang="fr-FR" i="1" dirty="0" err="1" smtClean="0">
                <a:solidFill>
                  <a:srgbClr val="FF0000"/>
                </a:solidFill>
              </a:rPr>
              <a:t>attributes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7" name="Accolade fermante 6"/>
          <p:cNvSpPr/>
          <p:nvPr/>
        </p:nvSpPr>
        <p:spPr bwMode="auto">
          <a:xfrm>
            <a:off x="6223363" y="1296408"/>
            <a:ext cx="682171" cy="1171020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68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31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Display a Stack of spectrum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Display a stack of spectrum in a player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Video files generation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LIGNE/EX/SCAN.1/</a:t>
            </a:r>
            <a:r>
              <a:rPr lang="en-US" dirty="0" err="1" smtClean="0"/>
              <a:t>data_XX</a:t>
            </a:r>
            <a:r>
              <a:rPr lang="en-US" dirty="0" smtClean="0"/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scanserver</a:t>
            </a:r>
            <a:r>
              <a:rPr lang="en-US" i="1" dirty="0" smtClean="0">
                <a:solidFill>
                  <a:srgbClr val="FF0000"/>
                </a:solidFill>
              </a:rPr>
              <a:t> attribute</a:t>
            </a:r>
            <a:endParaRPr lang="en-US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lvl="1" eaLnBrk="1" hangingPunct="1">
              <a:lnSpc>
                <a:spcPct val="80000"/>
              </a:lnSpc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</p:txBody>
      </p:sp>
      <p:pic>
        <p:nvPicPr>
          <p:cNvPr id="2" name="Picture 2" descr="D:\SalsaV3\doc\ScanResultView1DPlay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8" y="2255157"/>
            <a:ext cx="8272689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55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32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Display a Stack of image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Display several images as a image player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Video files generation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LIGNE/EX/SCAN.1/</a:t>
            </a:r>
            <a:r>
              <a:rPr lang="en-US" dirty="0" err="1" smtClean="0"/>
              <a:t>data_XX</a:t>
            </a:r>
            <a:r>
              <a:rPr lang="en-US" dirty="0" smtClean="0"/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scanserver</a:t>
            </a:r>
            <a:r>
              <a:rPr lang="en-US" i="1" dirty="0" smtClean="0">
                <a:solidFill>
                  <a:srgbClr val="FF0000"/>
                </a:solidFill>
              </a:rPr>
              <a:t> attribute</a:t>
            </a:r>
            <a:endParaRPr lang="en-US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lvl="1" eaLnBrk="1" hangingPunct="1">
              <a:lnSpc>
                <a:spcPct val="80000"/>
              </a:lnSpc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</p:txBody>
      </p:sp>
      <p:pic>
        <p:nvPicPr>
          <p:cNvPr id="4098" name="Picture 2" descr="D:\SalsaV3\doc\ScanResultView2DPlay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2" y="2198898"/>
            <a:ext cx="7808006" cy="413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50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33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err="1" smtClean="0"/>
              <a:t>Bookmars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fr-FR" dirty="0" smtClean="0"/>
              <a:t>Bookmarks </a:t>
            </a:r>
            <a:r>
              <a:rPr lang="fr-FR" dirty="0" err="1" smtClean="0"/>
              <a:t>creation</a:t>
            </a:r>
            <a:endParaRPr lang="fr-FR" dirty="0" smtClean="0"/>
          </a:p>
          <a:p>
            <a:pPr eaLnBrk="1" hangingPunct="1">
              <a:lnSpc>
                <a:spcPct val="80000"/>
              </a:lnSpc>
            </a:pPr>
            <a:endParaRPr lang="fr-FR" dirty="0" smtClean="0"/>
          </a:p>
          <a:p>
            <a:pPr lvl="1" eaLnBrk="1" hangingPunct="1">
              <a:lnSpc>
                <a:spcPct val="80000"/>
              </a:lnSpc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</p:txBody>
      </p:sp>
      <p:pic>
        <p:nvPicPr>
          <p:cNvPr id="5122" name="Picture 2" descr="D:\SalsaV3\doc\Favor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884" y="2246992"/>
            <a:ext cx="5312001" cy="300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78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34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600" dirty="0"/>
              <a:t>Salsa </a:t>
            </a:r>
            <a:r>
              <a:rPr lang="fr-FR" sz="3600" dirty="0" err="1"/>
              <a:t>Searching</a:t>
            </a:r>
            <a:r>
              <a:rPr lang="fr-FR" sz="3600" dirty="0"/>
              <a:t> </a:t>
            </a:r>
            <a:r>
              <a:rPr lang="fr-FR" sz="3600" dirty="0" err="1"/>
              <a:t>tool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</p:txBody>
      </p:sp>
      <p:pic>
        <p:nvPicPr>
          <p:cNvPr id="2" name="Picture 2" descr="D:\SalsaV3\doc\Recherch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332" y="927101"/>
            <a:ext cx="5127653" cy="540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69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35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Data recorder activation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Disable of data recording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ICA/SALSA/SCAN.1/</a:t>
            </a:r>
            <a:r>
              <a:rPr lang="en-US" dirty="0" err="1" smtClean="0"/>
              <a:t>recordData</a:t>
            </a:r>
            <a:r>
              <a:rPr lang="en-US" dirty="0" smtClean="0"/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scanserver</a:t>
            </a:r>
            <a:r>
              <a:rPr lang="en-US" i="1" dirty="0" smtClean="0">
                <a:solidFill>
                  <a:srgbClr val="FF0000"/>
                </a:solidFill>
              </a:rPr>
              <a:t> attribute</a:t>
            </a:r>
            <a:endParaRPr lang="en-US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/>
          </a:p>
          <a:p>
            <a:pPr marL="533400" lvl="1" indent="0" eaLnBrk="1" hangingPunct="1">
              <a:lnSpc>
                <a:spcPct val="80000"/>
              </a:lnSpc>
              <a:buNone/>
            </a:pPr>
            <a:endParaRPr lang="fr-FR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r>
              <a:rPr lang="fr-FR" sz="1600" dirty="0" err="1" smtClean="0"/>
              <a:t>Device</a:t>
            </a:r>
            <a:r>
              <a:rPr lang="fr-FR" sz="1600" dirty="0" smtClean="0"/>
              <a:t> not </a:t>
            </a:r>
            <a:r>
              <a:rPr lang="fr-FR" sz="1600" dirty="0" err="1" smtClean="0"/>
              <a:t>present</a:t>
            </a:r>
            <a:endParaRPr lang="fr-FR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72" y="2358194"/>
            <a:ext cx="2079625" cy="562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74" y="3753359"/>
            <a:ext cx="2079626" cy="56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71" y="4437744"/>
            <a:ext cx="2079625" cy="58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98" y="1836285"/>
            <a:ext cx="3401559" cy="160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80" y="3648869"/>
            <a:ext cx="3388577" cy="1577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011" y="5586362"/>
            <a:ext cx="2108983" cy="554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77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/>
              <a:t>Custom </a:t>
            </a:r>
            <a:r>
              <a:rPr lang="fr-FR" sz="3600" dirty="0" err="1" smtClean="0"/>
              <a:t>Trajectory</a:t>
            </a:r>
            <a:endParaRPr lang="fr-FR" sz="36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515066" y="1146628"/>
            <a:ext cx="2153333" cy="520244"/>
          </a:xfrm>
        </p:spPr>
        <p:txBody>
          <a:bodyPr/>
          <a:lstStyle/>
          <a:p>
            <a:pPr marL="0" indent="0" algn="ctr">
              <a:buNone/>
            </a:pPr>
            <a:r>
              <a:rPr lang="fr-FR" sz="2000" dirty="0" err="1" smtClean="0"/>
              <a:t>Trajectory</a:t>
            </a:r>
            <a:r>
              <a:rPr lang="fr-FR" sz="2000" dirty="0" smtClean="0"/>
              <a:t> Y</a:t>
            </a:r>
            <a:endParaRPr lang="fr-FR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D11F90-3016-40AE-AF04-3008E8944FA8}" type="slidenum">
              <a:rPr lang="fr-FR" smtClean="0"/>
              <a:pPr>
                <a:defRPr/>
              </a:pPr>
              <a:t>36</a:t>
            </a:fld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066" y="1833788"/>
            <a:ext cx="20288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77" y="1833788"/>
            <a:ext cx="22383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texte 2"/>
          <p:cNvSpPr txBox="1">
            <a:spLocks/>
          </p:cNvSpPr>
          <p:nvPr/>
        </p:nvSpPr>
        <p:spPr bwMode="auto">
          <a:xfrm>
            <a:off x="917007" y="1146628"/>
            <a:ext cx="2028825" cy="534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buNone/>
            </a:pPr>
            <a:r>
              <a:rPr lang="fr-FR" sz="2000" kern="0" dirty="0" err="1" smtClean="0"/>
              <a:t>Trajectory</a:t>
            </a:r>
            <a:r>
              <a:rPr lang="fr-FR" sz="2000" kern="0" dirty="0" smtClean="0"/>
              <a:t> X</a:t>
            </a:r>
            <a:endParaRPr lang="fr-FR" sz="2000" kern="0" dirty="0"/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 bwMode="auto">
          <a:xfrm>
            <a:off x="6079897" y="1146628"/>
            <a:ext cx="2153333" cy="52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buNone/>
            </a:pPr>
            <a:r>
              <a:rPr lang="fr-FR" sz="2000" kern="0" dirty="0" err="1" smtClean="0"/>
              <a:t>Trajectory</a:t>
            </a:r>
            <a:r>
              <a:rPr lang="fr-FR" sz="2000" kern="0" dirty="0" smtClean="0"/>
              <a:t> Editor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07" y="1833788"/>
            <a:ext cx="20764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588" y="4850491"/>
            <a:ext cx="28479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Espace réservé du texte 2"/>
          <p:cNvSpPr txBox="1">
            <a:spLocks/>
          </p:cNvSpPr>
          <p:nvPr/>
        </p:nvSpPr>
        <p:spPr bwMode="auto">
          <a:xfrm>
            <a:off x="1449388" y="5298395"/>
            <a:ext cx="2153333" cy="52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>
              <a:buNone/>
            </a:pPr>
            <a:r>
              <a:rPr lang="fr-FR" sz="2000" kern="0" dirty="0" err="1" smtClean="0"/>
              <a:t>Trajectory</a:t>
            </a:r>
            <a:r>
              <a:rPr lang="fr-FR" sz="2000" kern="0" dirty="0" smtClean="0"/>
              <a:t> Menu</a:t>
            </a:r>
          </a:p>
        </p:txBody>
      </p:sp>
    </p:spTree>
    <p:extLst>
      <p:ext uri="{BB962C8B-B14F-4D97-AF65-F5344CB8AC3E}">
        <p14:creationId xmlns:p14="http://schemas.microsoft.com/office/powerpoint/2010/main" val="9084277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09537591-A6A9-42E3-8137-BF6237F64554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37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Salsa </a:t>
            </a:r>
            <a:r>
              <a:rPr lang="en-US" sz="3600" dirty="0" smtClean="0"/>
              <a:t>open Nexus files</a:t>
            </a:r>
            <a:endParaRPr lang="fr-FR" sz="3600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3700" y="927100"/>
            <a:ext cx="8521700" cy="118337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Open a nexus file in the </a:t>
            </a:r>
            <a:r>
              <a:rPr lang="en-US" dirty="0" err="1" smtClean="0"/>
              <a:t>databrowser</a:t>
            </a:r>
            <a:endParaRPr lang="en-US" dirty="0" smtClean="0"/>
          </a:p>
          <a:p>
            <a:pPr marL="533400" lvl="1" indent="0" eaLnBrk="1" hangingPunct="1">
              <a:lnSpc>
                <a:spcPct val="80000"/>
              </a:lnSpc>
              <a:buNone/>
            </a:pPr>
            <a:r>
              <a:rPr lang="fr-FR" dirty="0" smtClean="0"/>
              <a:t>Click on a </a:t>
            </a:r>
            <a:r>
              <a:rPr lang="fr-FR" dirty="0" err="1" smtClean="0"/>
              <a:t>nexus</a:t>
            </a:r>
            <a:r>
              <a:rPr lang="fr-FR" dirty="0" smtClean="0"/>
              <a:t> file </a:t>
            </a:r>
            <a:r>
              <a:rPr lang="fr-FR" dirty="0" err="1" smtClean="0"/>
              <a:t>name</a:t>
            </a:r>
            <a:r>
              <a:rPr lang="fr-FR" dirty="0" smtClean="0"/>
              <a:t> to open </a:t>
            </a:r>
            <a:r>
              <a:rPr lang="fr-FR" dirty="0" err="1" smtClean="0"/>
              <a:t>it</a:t>
            </a:r>
            <a:r>
              <a:rPr lang="fr-FR" dirty="0" smtClean="0"/>
              <a:t> in the </a:t>
            </a:r>
            <a:r>
              <a:rPr lang="fr-FR" dirty="0" err="1" smtClean="0"/>
              <a:t>databrowser</a:t>
            </a:r>
            <a:r>
              <a:rPr lang="fr-FR" dirty="0" smtClean="0"/>
              <a:t>.</a:t>
            </a:r>
          </a:p>
        </p:txBody>
      </p:sp>
      <p:pic>
        <p:nvPicPr>
          <p:cNvPr id="6" name="Picture 2" descr="D:\SalsaV3\doc\LogHistor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217" y="2110471"/>
            <a:ext cx="7075296" cy="410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C903277A-A85D-4234-858B-1BF0731ED418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4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823685"/>
            <a:ext cx="4686300" cy="5475513"/>
          </a:xfrm>
        </p:spPr>
        <p:txBody>
          <a:bodyPr/>
          <a:lstStyle/>
          <a:p>
            <a:pPr eaLnBrk="1" hangingPunct="1"/>
            <a:r>
              <a:rPr lang="en-US" sz="2000" dirty="0"/>
              <a:t>Create a new </a:t>
            </a:r>
            <a:r>
              <a:rPr lang="en-US" sz="2000" dirty="0" smtClean="0"/>
              <a:t>configuration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2000" dirty="0"/>
              <a:t>General parameters</a:t>
            </a:r>
          </a:p>
          <a:p>
            <a:pPr lvl="1" eaLnBrk="1" hangingPunct="1"/>
            <a:r>
              <a:rPr lang="en-US" sz="1600" dirty="0"/>
              <a:t>Number of scan</a:t>
            </a:r>
          </a:p>
          <a:p>
            <a:pPr lvl="1" eaLnBrk="1" hangingPunct="1"/>
            <a:r>
              <a:rPr lang="en-US" sz="1600" dirty="0"/>
              <a:t>Actuators delay</a:t>
            </a:r>
          </a:p>
          <a:p>
            <a:pPr lvl="1" eaLnBrk="1" hangingPunct="1"/>
            <a:r>
              <a:rPr lang="en-US" sz="1600" dirty="0"/>
              <a:t>Zig </a:t>
            </a:r>
            <a:r>
              <a:rPr lang="en-US" sz="1600" dirty="0" err="1"/>
              <a:t>zag</a:t>
            </a:r>
            <a:r>
              <a:rPr lang="en-US" sz="1600" dirty="0"/>
              <a:t> trajectory</a:t>
            </a:r>
          </a:p>
          <a:p>
            <a:pPr lvl="1" eaLnBrk="1" hangingPunct="1"/>
            <a:r>
              <a:rPr lang="en-US" sz="1600" dirty="0"/>
              <a:t>Scan on the fly</a:t>
            </a:r>
          </a:p>
          <a:p>
            <a:pPr lvl="1" eaLnBrk="1" hangingPunct="1"/>
            <a:r>
              <a:rPr lang="en-US" sz="1600" dirty="0"/>
              <a:t>Scan speed </a:t>
            </a:r>
            <a:r>
              <a:rPr lang="en-US" sz="1600" dirty="0" err="1"/>
              <a:t>adjustement</a:t>
            </a:r>
            <a:endParaRPr lang="en-US" sz="1600" dirty="0"/>
          </a:p>
          <a:p>
            <a:pPr lvl="1" eaLnBrk="1" hangingPunct="1"/>
            <a:r>
              <a:rPr lang="en-US" sz="1600" dirty="0"/>
              <a:t>After run function and scan function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Scan parameters</a:t>
            </a:r>
          </a:p>
          <a:p>
            <a:pPr lvl="1" eaLnBrk="1" hangingPunct="1"/>
            <a:r>
              <a:rPr lang="en-US" sz="1600" dirty="0" smtClean="0"/>
              <a:t>Sensors</a:t>
            </a:r>
          </a:p>
          <a:p>
            <a:pPr lvl="1" eaLnBrk="1" hangingPunct="1"/>
            <a:r>
              <a:rPr lang="en-US" sz="1600" dirty="0" smtClean="0"/>
              <a:t>Time bases</a:t>
            </a:r>
          </a:p>
          <a:p>
            <a:pPr lvl="1" eaLnBrk="1" hangingPunct="1"/>
            <a:r>
              <a:rPr lang="en-US" sz="1600" dirty="0" smtClean="0"/>
              <a:t>Actuators </a:t>
            </a:r>
          </a:p>
          <a:p>
            <a:pPr lvl="1" eaLnBrk="1" hangingPunct="1"/>
            <a:r>
              <a:rPr lang="en-US" sz="1600" dirty="0" smtClean="0"/>
              <a:t>Trajectories</a:t>
            </a:r>
          </a:p>
          <a:p>
            <a:pPr lvl="1" eaLnBrk="1" hangingPunct="1"/>
            <a:r>
              <a:rPr lang="en-US" sz="1600" dirty="0" smtClean="0"/>
              <a:t>Hooks</a:t>
            </a:r>
          </a:p>
          <a:p>
            <a:pPr lvl="1" eaLnBrk="1" hangingPunct="1"/>
            <a:r>
              <a:rPr lang="en-US" sz="1600" dirty="0" smtClean="0"/>
              <a:t>Error strategies</a:t>
            </a:r>
          </a:p>
          <a:p>
            <a:pPr lvl="1" eaLnBrk="1" hangingPunct="1"/>
            <a:endParaRPr lang="en-US" sz="1600" dirty="0"/>
          </a:p>
          <a:p>
            <a:pPr lvl="1" eaLnBrk="1" hangingPunct="1"/>
            <a:endParaRPr lang="en-US" sz="1600" dirty="0" smtClean="0"/>
          </a:p>
          <a:p>
            <a:pPr marL="533400" lvl="1" indent="0" eaLnBrk="1" hangingPunct="1">
              <a:buNone/>
            </a:pPr>
            <a:endParaRPr lang="en-US" sz="1600" dirty="0" smtClean="0"/>
          </a:p>
          <a:p>
            <a:pPr marL="533400" lvl="1" indent="0" eaLnBrk="1" hangingPunct="1">
              <a:buNone/>
            </a:pPr>
            <a:endParaRPr lang="en-US" sz="1600" dirty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1449388" y="61913"/>
            <a:ext cx="7466012" cy="582612"/>
          </a:xfrm>
        </p:spPr>
        <p:txBody>
          <a:bodyPr/>
          <a:lstStyle/>
          <a:p>
            <a:pPr eaLnBrk="1" hangingPunct="1"/>
            <a:r>
              <a:rPr lang="en-US" sz="3600" dirty="0" smtClean="0"/>
              <a:t>Functionalities index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374141" y="1201052"/>
            <a:ext cx="2901043" cy="5054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952500" indent="-4191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524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20955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66700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31242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5814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40386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495800" indent="-2857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/>
            <a:endParaRPr lang="en-US" sz="1600" kern="0" dirty="0" smtClean="0"/>
          </a:p>
          <a:p>
            <a:pPr eaLnBrk="1" hangingPunct="1"/>
            <a:r>
              <a:rPr lang="en-US" sz="2000" kern="0" dirty="0" smtClean="0"/>
              <a:t>Scan execution</a:t>
            </a:r>
          </a:p>
          <a:p>
            <a:pPr lvl="1" eaLnBrk="1" hangingPunct="1"/>
            <a:r>
              <a:rPr lang="en-US" sz="1600" kern="0" dirty="0" smtClean="0"/>
              <a:t>Start</a:t>
            </a:r>
          </a:p>
          <a:p>
            <a:pPr lvl="1" eaLnBrk="1" hangingPunct="1"/>
            <a:r>
              <a:rPr lang="en-US" sz="1600" kern="0" dirty="0" smtClean="0"/>
              <a:t>Abort</a:t>
            </a:r>
          </a:p>
          <a:p>
            <a:pPr lvl="1" eaLnBrk="1" hangingPunct="1"/>
            <a:r>
              <a:rPr lang="en-US" sz="1600" kern="0" dirty="0" smtClean="0"/>
              <a:t>Pause</a:t>
            </a:r>
          </a:p>
          <a:p>
            <a:pPr lvl="1" eaLnBrk="1" hangingPunct="1"/>
            <a:r>
              <a:rPr lang="en-US" sz="1600" kern="0" dirty="0" smtClean="0"/>
              <a:t>Resume</a:t>
            </a:r>
          </a:p>
          <a:p>
            <a:pPr lvl="1" eaLnBrk="1" hangingPunct="1"/>
            <a:endParaRPr lang="en-US" sz="1600" kern="0" dirty="0" smtClean="0"/>
          </a:p>
          <a:p>
            <a:pPr marL="533400" lvl="1" indent="0" eaLnBrk="1" hangingPunct="1">
              <a:buFontTx/>
              <a:buNone/>
            </a:pPr>
            <a:endParaRPr lang="en-US" sz="1600" kern="0" dirty="0" smtClean="0"/>
          </a:p>
          <a:p>
            <a:pPr marL="533400" lvl="1" indent="0" eaLnBrk="1" hangingPunct="1">
              <a:buFontTx/>
              <a:buNone/>
            </a:pPr>
            <a:endParaRPr 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198477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C903277A-A85D-4234-858B-1BF0731ED418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5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142999"/>
            <a:ext cx="8216900" cy="4923971"/>
          </a:xfrm>
        </p:spPr>
        <p:txBody>
          <a:bodyPr/>
          <a:lstStyle/>
          <a:p>
            <a:pPr eaLnBrk="1" hangingPunct="1"/>
            <a:r>
              <a:rPr lang="en-US" sz="2000" dirty="0" smtClean="0"/>
              <a:t>Scan result</a:t>
            </a:r>
          </a:p>
          <a:p>
            <a:pPr lvl="1" eaLnBrk="1" hangingPunct="1"/>
            <a:r>
              <a:rPr lang="en-US" sz="1600" dirty="0" smtClean="0"/>
              <a:t>Current scan historic</a:t>
            </a:r>
          </a:p>
          <a:p>
            <a:pPr lvl="1" eaLnBrk="1" hangingPunct="1"/>
            <a:r>
              <a:rPr lang="en-US" sz="1600" dirty="0" smtClean="0"/>
              <a:t>1D result</a:t>
            </a:r>
          </a:p>
          <a:p>
            <a:pPr lvl="1" eaLnBrk="1" hangingPunct="1"/>
            <a:r>
              <a:rPr lang="en-US" sz="1600" dirty="0" smtClean="0"/>
              <a:t>2D result </a:t>
            </a:r>
          </a:p>
          <a:p>
            <a:pPr lvl="1" eaLnBrk="1" hangingPunct="1"/>
            <a:r>
              <a:rPr lang="en-US" sz="1600" dirty="0" smtClean="0"/>
              <a:t>Display manager</a:t>
            </a:r>
          </a:p>
          <a:p>
            <a:pPr lvl="1" eaLnBrk="1" hangingPunct="1"/>
            <a:r>
              <a:rPr lang="en-US" sz="1600" dirty="0" smtClean="0"/>
              <a:t>Error strategies</a:t>
            </a:r>
          </a:p>
          <a:p>
            <a:pPr lvl="1" eaLnBrk="1" hangingPunct="1"/>
            <a:r>
              <a:rPr lang="en-US" sz="1600" dirty="0" smtClean="0"/>
              <a:t>Scans historic</a:t>
            </a:r>
          </a:p>
          <a:p>
            <a:pPr lvl="1" eaLnBrk="1" hangingPunct="1"/>
            <a:endParaRPr lang="en-US" sz="1600" dirty="0"/>
          </a:p>
          <a:p>
            <a:pPr eaLnBrk="1" hangingPunct="1"/>
            <a:r>
              <a:rPr lang="en-US" sz="2000" dirty="0" smtClean="0"/>
              <a:t>Others</a:t>
            </a:r>
          </a:p>
          <a:p>
            <a:pPr lvl="1" eaLnBrk="1" hangingPunct="1"/>
            <a:r>
              <a:rPr lang="en-US" sz="1600" dirty="0" smtClean="0"/>
              <a:t>Perspectives</a:t>
            </a:r>
          </a:p>
          <a:p>
            <a:pPr lvl="1" eaLnBrk="1" hangingPunct="1"/>
            <a:r>
              <a:rPr lang="en-US" sz="1600" dirty="0" smtClean="0"/>
              <a:t>Data fitter</a:t>
            </a:r>
          </a:p>
          <a:p>
            <a:pPr lvl="1" eaLnBrk="1" hangingPunct="1"/>
            <a:r>
              <a:rPr lang="en-US" sz="1600" dirty="0" smtClean="0"/>
              <a:t>Data recorder</a:t>
            </a:r>
          </a:p>
          <a:p>
            <a:pPr lvl="1" eaLnBrk="1" hangingPunct="1"/>
            <a:r>
              <a:rPr lang="en-US" sz="1600" dirty="0" smtClean="0"/>
              <a:t>Bookmarks</a:t>
            </a:r>
          </a:p>
          <a:p>
            <a:pPr lvl="1" eaLnBrk="1" hangingPunct="1"/>
            <a:r>
              <a:rPr lang="en-US" sz="1600" dirty="0" smtClean="0"/>
              <a:t>Search tool</a:t>
            </a:r>
          </a:p>
          <a:p>
            <a:pPr lvl="1" eaLnBrk="1" hangingPunct="1"/>
            <a:r>
              <a:rPr lang="en-US" sz="1600" dirty="0" smtClean="0"/>
              <a:t>Record data service</a:t>
            </a:r>
          </a:p>
          <a:p>
            <a:pPr marL="533400" lvl="1" indent="0" eaLnBrk="1" hangingPunct="1">
              <a:buNone/>
            </a:pPr>
            <a:endParaRPr lang="en-US" sz="1600" dirty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1449388" y="61913"/>
            <a:ext cx="7466012" cy="582612"/>
          </a:xfrm>
        </p:spPr>
        <p:txBody>
          <a:bodyPr/>
          <a:lstStyle/>
          <a:p>
            <a:pPr eaLnBrk="1" hangingPunct="1"/>
            <a:r>
              <a:rPr lang="en-US" sz="3600" dirty="0" smtClean="0"/>
              <a:t>Functionalities index</a:t>
            </a:r>
          </a:p>
        </p:txBody>
      </p:sp>
    </p:spTree>
    <p:extLst>
      <p:ext uri="{BB962C8B-B14F-4D97-AF65-F5344CB8AC3E}">
        <p14:creationId xmlns:p14="http://schemas.microsoft.com/office/powerpoint/2010/main" val="30633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838950" y="6537325"/>
            <a:ext cx="2090738" cy="330200"/>
          </a:xfrm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B05F6DE5-59F6-4EAC-8C89-175A84EC8A5A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6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Software architecture</a:t>
            </a:r>
          </a:p>
        </p:txBody>
      </p:sp>
      <p:grpSp>
        <p:nvGrpSpPr>
          <p:cNvPr id="4100" name="Groupe 4"/>
          <p:cNvGrpSpPr>
            <a:grpSpLocks/>
          </p:cNvGrpSpPr>
          <p:nvPr/>
        </p:nvGrpSpPr>
        <p:grpSpPr bwMode="auto">
          <a:xfrm>
            <a:off x="3446463" y="4611688"/>
            <a:ext cx="2728912" cy="1335087"/>
            <a:chOff x="3189288" y="3878638"/>
            <a:chExt cx="2728911" cy="1335464"/>
          </a:xfrm>
        </p:grpSpPr>
        <p:sp>
          <p:nvSpPr>
            <p:cNvPr id="4122" name="ZoneTexte 1"/>
            <p:cNvSpPr txBox="1">
              <a:spLocks noChangeArrowheads="1"/>
            </p:cNvSpPr>
            <p:nvPr/>
          </p:nvSpPr>
          <p:spPr bwMode="auto">
            <a:xfrm>
              <a:off x="3189288" y="3878638"/>
              <a:ext cx="2728911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ds_ScanServer</a:t>
              </a:r>
            </a:p>
          </p:txBody>
        </p:sp>
        <p:sp>
          <p:nvSpPr>
            <p:cNvPr id="4123" name="ZoneTexte 3"/>
            <p:cNvSpPr txBox="1">
              <a:spLocks noChangeArrowheads="1"/>
            </p:cNvSpPr>
            <p:nvPr/>
          </p:nvSpPr>
          <p:spPr bwMode="auto">
            <a:xfrm>
              <a:off x="3189289" y="4259995"/>
              <a:ext cx="2728910" cy="95410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actuators, sensors, trajectory</a:t>
              </a:r>
            </a:p>
            <a:p>
              <a:pPr eaLnBrk="1" hangingPunct="1"/>
              <a:r>
                <a:rPr lang="fr-FR" sz="1400"/>
                <a:t>data_01,data_02…</a:t>
              </a:r>
            </a:p>
            <a:p>
              <a:pPr eaLnBrk="1" hangingPunct="1"/>
              <a:r>
                <a:rPr lang="fr-FR" sz="1400"/>
                <a:t>Hooks, ScanFunctions</a:t>
              </a:r>
            </a:p>
            <a:p>
              <a:pPr eaLnBrk="1" hangingPunct="1"/>
              <a:r>
                <a:rPr lang="fr-FR" sz="1400"/>
                <a:t>Start,Abort,Pause,Resume</a:t>
              </a:r>
            </a:p>
          </p:txBody>
        </p:sp>
      </p:grpSp>
      <p:sp>
        <p:nvSpPr>
          <p:cNvPr id="4101" name="ZoneTexte 6"/>
          <p:cNvSpPr txBox="1">
            <a:spLocks noChangeArrowheads="1"/>
          </p:cNvSpPr>
          <p:nvPr/>
        </p:nvSpPr>
        <p:spPr bwMode="auto">
          <a:xfrm>
            <a:off x="296863" y="5570538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ds_DataRecorder</a:t>
            </a:r>
            <a:endParaRPr lang="fr-FR" sz="1800" dirty="0"/>
          </a:p>
        </p:txBody>
      </p:sp>
      <p:sp>
        <p:nvSpPr>
          <p:cNvPr id="4102" name="ZoneTexte 9"/>
          <p:cNvSpPr txBox="1">
            <a:spLocks noChangeArrowheads="1"/>
          </p:cNvSpPr>
          <p:nvPr/>
        </p:nvSpPr>
        <p:spPr bwMode="auto">
          <a:xfrm>
            <a:off x="504825" y="6105525"/>
            <a:ext cx="22526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400" dirty="0" err="1" smtClean="0"/>
              <a:t>NeXus</a:t>
            </a:r>
            <a:r>
              <a:rPr lang="fr-FR" sz="1400" dirty="0" smtClean="0"/>
              <a:t> files</a:t>
            </a:r>
            <a:endParaRPr lang="fr-FR" sz="1400" dirty="0"/>
          </a:p>
        </p:txBody>
      </p:sp>
      <p:grpSp>
        <p:nvGrpSpPr>
          <p:cNvPr id="4103" name="Groupe 5"/>
          <p:cNvGrpSpPr>
            <a:grpSpLocks/>
          </p:cNvGrpSpPr>
          <p:nvPr/>
        </p:nvGrpSpPr>
        <p:grpSpPr bwMode="auto">
          <a:xfrm>
            <a:off x="6534150" y="4103688"/>
            <a:ext cx="2274888" cy="688975"/>
            <a:chOff x="6120606" y="4432636"/>
            <a:chExt cx="2274095" cy="689809"/>
          </a:xfrm>
        </p:grpSpPr>
        <p:sp>
          <p:nvSpPr>
            <p:cNvPr id="4120" name="ZoneTexte 7"/>
            <p:cNvSpPr txBox="1">
              <a:spLocks noChangeArrowheads="1"/>
            </p:cNvSpPr>
            <p:nvPr/>
          </p:nvSpPr>
          <p:spPr bwMode="auto">
            <a:xfrm>
              <a:off x="6120607" y="4432636"/>
              <a:ext cx="2274094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ds_DataFitter</a:t>
              </a:r>
            </a:p>
          </p:txBody>
        </p:sp>
        <p:sp>
          <p:nvSpPr>
            <p:cNvPr id="4121" name="ZoneTexte 10"/>
            <p:cNvSpPr txBox="1">
              <a:spLocks noChangeArrowheads="1"/>
            </p:cNvSpPr>
            <p:nvPr/>
          </p:nvSpPr>
          <p:spPr bwMode="auto">
            <a:xfrm>
              <a:off x="6120606" y="4814668"/>
              <a:ext cx="2274095" cy="3077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fittedDataArray</a:t>
              </a:r>
            </a:p>
          </p:txBody>
        </p:sp>
      </p:grpSp>
      <p:sp>
        <p:nvSpPr>
          <p:cNvPr id="4104" name="ZoneTexte 11"/>
          <p:cNvSpPr txBox="1">
            <a:spLocks noChangeArrowheads="1"/>
          </p:cNvSpPr>
          <p:nvPr/>
        </p:nvSpPr>
        <p:spPr bwMode="auto">
          <a:xfrm>
            <a:off x="382588" y="1235075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Python</a:t>
            </a:r>
          </a:p>
        </p:txBody>
      </p:sp>
      <p:sp>
        <p:nvSpPr>
          <p:cNvPr id="4105" name="ZoneTexte 12"/>
          <p:cNvSpPr txBox="1">
            <a:spLocks noChangeArrowheads="1"/>
          </p:cNvSpPr>
          <p:nvPr/>
        </p:nvSpPr>
        <p:spPr bwMode="auto">
          <a:xfrm>
            <a:off x="3342878" y="3459957"/>
            <a:ext cx="2754312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SalsaAPI</a:t>
            </a:r>
          </a:p>
        </p:txBody>
      </p:sp>
      <p:sp>
        <p:nvSpPr>
          <p:cNvPr id="4106" name="ZoneTexte 13"/>
          <p:cNvSpPr txBox="1">
            <a:spLocks noChangeArrowheads="1"/>
          </p:cNvSpPr>
          <p:nvPr/>
        </p:nvSpPr>
        <p:spPr bwMode="auto">
          <a:xfrm>
            <a:off x="3568700" y="2355453"/>
            <a:ext cx="22860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ds_SimpleScan</a:t>
            </a:r>
          </a:p>
        </p:txBody>
      </p:sp>
      <p:sp>
        <p:nvSpPr>
          <p:cNvPr id="4107" name="ZoneTexte 14"/>
          <p:cNvSpPr txBox="1">
            <a:spLocks noChangeArrowheads="1"/>
          </p:cNvSpPr>
          <p:nvPr/>
        </p:nvSpPr>
        <p:spPr bwMode="auto">
          <a:xfrm>
            <a:off x="6064250" y="1250950"/>
            <a:ext cx="27305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Passerelle acteur V3</a:t>
            </a:r>
          </a:p>
        </p:txBody>
      </p:sp>
      <p:cxnSp>
        <p:nvCxnSpPr>
          <p:cNvPr id="4108" name="Connecteur droit avec flèche 21"/>
          <p:cNvCxnSpPr>
            <a:cxnSpLocks noChangeShapeType="1"/>
            <a:stCxn id="4122" idx="1"/>
            <a:endCxn id="4101" idx="0"/>
          </p:cNvCxnSpPr>
          <p:nvPr/>
        </p:nvCxnSpPr>
        <p:spPr bwMode="auto">
          <a:xfrm flipH="1">
            <a:off x="1673225" y="4795838"/>
            <a:ext cx="1773238" cy="774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09" name="ZoneTexte 26"/>
          <p:cNvSpPr txBox="1">
            <a:spLocks noChangeArrowheads="1"/>
          </p:cNvSpPr>
          <p:nvPr/>
        </p:nvSpPr>
        <p:spPr bwMode="auto">
          <a:xfrm>
            <a:off x="1293813" y="4733925"/>
            <a:ext cx="16430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600" b="1" dirty="0" err="1">
                <a:solidFill>
                  <a:schemeClr val="accent2"/>
                </a:solidFill>
              </a:rPr>
              <a:t>startRecording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cxnSp>
        <p:nvCxnSpPr>
          <p:cNvPr id="4110" name="Connecteur droit avec flèche 31"/>
          <p:cNvCxnSpPr>
            <a:cxnSpLocks noChangeShapeType="1"/>
          </p:cNvCxnSpPr>
          <p:nvPr/>
        </p:nvCxnSpPr>
        <p:spPr bwMode="auto">
          <a:xfrm flipH="1">
            <a:off x="6175375" y="4638675"/>
            <a:ext cx="358775" cy="508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1" name="ZoneTexte 35"/>
          <p:cNvSpPr txBox="1">
            <a:spLocks noChangeArrowheads="1"/>
          </p:cNvSpPr>
          <p:nvPr/>
        </p:nvSpPr>
        <p:spPr bwMode="auto">
          <a:xfrm>
            <a:off x="6348413" y="4911725"/>
            <a:ext cx="1257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600" b="1">
                <a:solidFill>
                  <a:schemeClr val="accent2"/>
                </a:solidFill>
              </a:rPr>
              <a:t>Fit data_01</a:t>
            </a:r>
          </a:p>
        </p:txBody>
      </p:sp>
      <p:sp>
        <p:nvSpPr>
          <p:cNvPr id="34" name="Organigramme : Disque magnétique 33"/>
          <p:cNvSpPr/>
          <p:nvPr/>
        </p:nvSpPr>
        <p:spPr bwMode="auto">
          <a:xfrm>
            <a:off x="6759575" y="2754313"/>
            <a:ext cx="1824038" cy="1127125"/>
          </a:xfrm>
          <a:prstGeom prst="flowChartMagneticDisk">
            <a:avLst/>
          </a:prstGeom>
          <a:ln>
            <a:headEnd type="triangle" w="med" len="med"/>
            <a:tailEnd type="triangle" w="med" len="med"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fr-FR" sz="1800" b="1" dirty="0" err="1">
                <a:solidFill>
                  <a:schemeClr val="tx1"/>
                </a:solidFill>
                <a:latin typeface="Arial" charset="0"/>
              </a:rPr>
              <a:t>SalsaDB</a:t>
            </a:r>
            <a:endParaRPr lang="fr-FR" sz="1800" b="1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fr-FR" sz="1800" dirty="0"/>
              <a:t>Configurations</a:t>
            </a:r>
            <a:endParaRPr lang="fr-FR" sz="180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4113" name="Connecteur droit avec flèche 37"/>
          <p:cNvCxnSpPr>
            <a:cxnSpLocks noChangeShapeType="1"/>
          </p:cNvCxnSpPr>
          <p:nvPr/>
        </p:nvCxnSpPr>
        <p:spPr bwMode="auto">
          <a:xfrm flipH="1">
            <a:off x="1651000" y="5946775"/>
            <a:ext cx="0" cy="1666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4" name="Connecteur droit avec flèche 40"/>
          <p:cNvCxnSpPr>
            <a:cxnSpLocks noChangeShapeType="1"/>
          </p:cNvCxnSpPr>
          <p:nvPr/>
        </p:nvCxnSpPr>
        <p:spPr bwMode="auto">
          <a:xfrm>
            <a:off x="4711700" y="3829844"/>
            <a:ext cx="0" cy="78184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5" name="Connecteur droit avec flèche 42"/>
          <p:cNvCxnSpPr>
            <a:cxnSpLocks noChangeShapeType="1"/>
            <a:stCxn id="4105" idx="3"/>
            <a:endCxn id="34" idx="2"/>
          </p:cNvCxnSpPr>
          <p:nvPr/>
        </p:nvCxnSpPr>
        <p:spPr bwMode="auto">
          <a:xfrm flipV="1">
            <a:off x="6097190" y="3317876"/>
            <a:ext cx="662385" cy="3270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6" name="ZoneTexte 44"/>
          <p:cNvSpPr txBox="1">
            <a:spLocks noChangeArrowheads="1"/>
          </p:cNvSpPr>
          <p:nvPr/>
        </p:nvSpPr>
        <p:spPr bwMode="auto">
          <a:xfrm>
            <a:off x="4119563" y="4050903"/>
            <a:ext cx="20558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600" b="1" dirty="0">
                <a:solidFill>
                  <a:schemeClr val="accent2"/>
                </a:solidFill>
              </a:rPr>
              <a:t>Start Configuration</a:t>
            </a:r>
          </a:p>
        </p:txBody>
      </p:sp>
      <p:cxnSp>
        <p:nvCxnSpPr>
          <p:cNvPr id="4117" name="Connecteur droit avec flèche 45"/>
          <p:cNvCxnSpPr>
            <a:cxnSpLocks noChangeShapeType="1"/>
            <a:stCxn id="4107" idx="2"/>
          </p:cNvCxnSpPr>
          <p:nvPr/>
        </p:nvCxnSpPr>
        <p:spPr bwMode="auto">
          <a:xfrm flipH="1">
            <a:off x="5626100" y="1620838"/>
            <a:ext cx="1803400" cy="183911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8" name="Connecteur droit avec flèche 48"/>
          <p:cNvCxnSpPr>
            <a:cxnSpLocks noChangeShapeType="1"/>
            <a:endCxn id="4105" idx="0"/>
          </p:cNvCxnSpPr>
          <p:nvPr/>
        </p:nvCxnSpPr>
        <p:spPr bwMode="auto">
          <a:xfrm>
            <a:off x="4711700" y="2754313"/>
            <a:ext cx="8334" cy="70564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9" name="Connecteur droit avec flèche 51"/>
          <p:cNvCxnSpPr>
            <a:cxnSpLocks noChangeShapeType="1"/>
            <a:stCxn id="4104" idx="2"/>
          </p:cNvCxnSpPr>
          <p:nvPr/>
        </p:nvCxnSpPr>
        <p:spPr bwMode="auto">
          <a:xfrm>
            <a:off x="1759744" y="1603375"/>
            <a:ext cx="1808956" cy="30353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cteur droit avec flèche 51"/>
          <p:cNvCxnSpPr>
            <a:cxnSpLocks noChangeShapeType="1"/>
            <a:stCxn id="4104" idx="2"/>
            <a:endCxn id="4106" idx="0"/>
          </p:cNvCxnSpPr>
          <p:nvPr/>
        </p:nvCxnSpPr>
        <p:spPr bwMode="auto">
          <a:xfrm>
            <a:off x="1759744" y="1603375"/>
            <a:ext cx="2951956" cy="75207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/>
      <p:bldP spid="4104" grpId="0" animBg="1"/>
      <p:bldP spid="4105" grpId="0" animBg="1"/>
      <p:bldP spid="4106" grpId="0" animBg="1"/>
      <p:bldP spid="4107" grpId="0" animBg="1"/>
      <p:bldP spid="4109" grpId="0"/>
      <p:bldP spid="4111" grpId="0"/>
      <p:bldP spid="34" grpId="0" animBg="1"/>
      <p:bldP spid="41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838950" y="6537325"/>
            <a:ext cx="2090738" cy="330200"/>
          </a:xfrm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B05F6DE5-59F6-4EAC-8C89-175A84EC8A5A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7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COMETE graphical library</a:t>
            </a:r>
          </a:p>
        </p:txBody>
      </p:sp>
      <p:cxnSp>
        <p:nvCxnSpPr>
          <p:cNvPr id="42" name="Connecteur droit avec flèche 40"/>
          <p:cNvCxnSpPr>
            <a:cxnSpLocks noChangeShapeType="1"/>
            <a:endCxn id="2" idx="0"/>
          </p:cNvCxnSpPr>
          <p:nvPr/>
        </p:nvCxnSpPr>
        <p:spPr bwMode="auto">
          <a:xfrm>
            <a:off x="4620419" y="5195869"/>
            <a:ext cx="0" cy="50139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ZoneTexte 1"/>
          <p:cNvSpPr txBox="1"/>
          <p:nvPr/>
        </p:nvSpPr>
        <p:spPr>
          <a:xfrm>
            <a:off x="3788455" y="5697262"/>
            <a:ext cx="166392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TANGO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730613" y="5660738"/>
            <a:ext cx="189649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NEXUS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6593230" y="5654961"/>
            <a:ext cx="178797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Archivage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11151" y="1376366"/>
            <a:ext cx="8618537" cy="390683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2" descr="D:\SalsaV3\doc\ImageView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85" y="1451657"/>
            <a:ext cx="3072130" cy="304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SalsaV3\doc\ChartView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563" y="1472071"/>
            <a:ext cx="4818431" cy="304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SalsaV3\doc\NumberFiel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837" y="4729617"/>
            <a:ext cx="1060739" cy="32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D:\SalsaV3\doc\ProgressBa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322" y="4713563"/>
            <a:ext cx="2135700" cy="33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D:\SalsaV3\doc\WheelSwitch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911" y="4643438"/>
            <a:ext cx="860765" cy="55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Connecteur droit avec flèche 40"/>
          <p:cNvCxnSpPr>
            <a:cxnSpLocks noChangeShapeType="1"/>
          </p:cNvCxnSpPr>
          <p:nvPr/>
        </p:nvCxnSpPr>
        <p:spPr bwMode="auto">
          <a:xfrm>
            <a:off x="7489826" y="5283367"/>
            <a:ext cx="2" cy="39080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cteur droit avec flèche 40"/>
          <p:cNvCxnSpPr>
            <a:cxnSpLocks noChangeShapeType="1"/>
          </p:cNvCxnSpPr>
          <p:nvPr/>
        </p:nvCxnSpPr>
        <p:spPr bwMode="auto">
          <a:xfrm>
            <a:off x="1666954" y="5288453"/>
            <a:ext cx="2" cy="390809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ZoneTexte 16"/>
          <p:cNvSpPr txBox="1">
            <a:spLocks noChangeArrowheads="1"/>
          </p:cNvSpPr>
          <p:nvPr/>
        </p:nvSpPr>
        <p:spPr bwMode="auto">
          <a:xfrm>
            <a:off x="331862" y="980630"/>
            <a:ext cx="8584916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smtClean="0"/>
              <a:t>Librairie ATK</a:t>
            </a:r>
            <a:endParaRPr lang="fr-FR" sz="1800" dirty="0"/>
          </a:p>
        </p:txBody>
      </p:sp>
      <p:sp>
        <p:nvSpPr>
          <p:cNvPr id="29" name="ZoneTexte 16"/>
          <p:cNvSpPr txBox="1">
            <a:spLocks noChangeArrowheads="1"/>
          </p:cNvSpPr>
          <p:nvPr/>
        </p:nvSpPr>
        <p:spPr bwMode="auto">
          <a:xfrm>
            <a:off x="311151" y="993551"/>
            <a:ext cx="8618537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/>
              <a:t>Librairie </a:t>
            </a:r>
            <a:r>
              <a:rPr lang="fr-FR" sz="1800" dirty="0" smtClean="0"/>
              <a:t>graphique </a:t>
            </a:r>
            <a:r>
              <a:rPr lang="fr-FR" sz="1800" dirty="0"/>
              <a:t>COMETE </a:t>
            </a:r>
          </a:p>
        </p:txBody>
      </p:sp>
    </p:spTree>
    <p:extLst>
      <p:ext uri="{BB962C8B-B14F-4D97-AF65-F5344CB8AC3E}">
        <p14:creationId xmlns:p14="http://schemas.microsoft.com/office/powerpoint/2010/main" val="243956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838950" y="6537325"/>
            <a:ext cx="2090738" cy="330200"/>
          </a:xfrm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B05F6DE5-59F6-4EAC-8C89-175A84EC8A5A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8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Software architecture</a:t>
            </a:r>
          </a:p>
        </p:txBody>
      </p:sp>
      <p:grpSp>
        <p:nvGrpSpPr>
          <p:cNvPr id="4100" name="Groupe 4"/>
          <p:cNvGrpSpPr>
            <a:grpSpLocks/>
          </p:cNvGrpSpPr>
          <p:nvPr/>
        </p:nvGrpSpPr>
        <p:grpSpPr bwMode="auto">
          <a:xfrm>
            <a:off x="3446463" y="4611688"/>
            <a:ext cx="2728912" cy="1335087"/>
            <a:chOff x="3189288" y="3878638"/>
            <a:chExt cx="2728911" cy="1335464"/>
          </a:xfrm>
        </p:grpSpPr>
        <p:sp>
          <p:nvSpPr>
            <p:cNvPr id="4122" name="ZoneTexte 1"/>
            <p:cNvSpPr txBox="1">
              <a:spLocks noChangeArrowheads="1"/>
            </p:cNvSpPr>
            <p:nvPr/>
          </p:nvSpPr>
          <p:spPr bwMode="auto">
            <a:xfrm>
              <a:off x="3189288" y="3878638"/>
              <a:ext cx="2728911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ds_ScanServer</a:t>
              </a:r>
            </a:p>
          </p:txBody>
        </p:sp>
        <p:sp>
          <p:nvSpPr>
            <p:cNvPr id="4123" name="ZoneTexte 3"/>
            <p:cNvSpPr txBox="1">
              <a:spLocks noChangeArrowheads="1"/>
            </p:cNvSpPr>
            <p:nvPr/>
          </p:nvSpPr>
          <p:spPr bwMode="auto">
            <a:xfrm>
              <a:off x="3189289" y="4259995"/>
              <a:ext cx="2728910" cy="95410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actuators, sensors, trajectory</a:t>
              </a:r>
            </a:p>
            <a:p>
              <a:pPr eaLnBrk="1" hangingPunct="1"/>
              <a:r>
                <a:rPr lang="fr-FR" sz="1400"/>
                <a:t>data_01,data_02…</a:t>
              </a:r>
            </a:p>
            <a:p>
              <a:pPr eaLnBrk="1" hangingPunct="1"/>
              <a:r>
                <a:rPr lang="fr-FR" sz="1400"/>
                <a:t>Hooks, ScanFunctions</a:t>
              </a:r>
            </a:p>
            <a:p>
              <a:pPr eaLnBrk="1" hangingPunct="1"/>
              <a:r>
                <a:rPr lang="fr-FR" sz="1400"/>
                <a:t>Start,Abort,Pause,Resume</a:t>
              </a:r>
            </a:p>
          </p:txBody>
        </p:sp>
      </p:grpSp>
      <p:sp>
        <p:nvSpPr>
          <p:cNvPr id="4101" name="ZoneTexte 6"/>
          <p:cNvSpPr txBox="1">
            <a:spLocks noChangeArrowheads="1"/>
          </p:cNvSpPr>
          <p:nvPr/>
        </p:nvSpPr>
        <p:spPr bwMode="auto">
          <a:xfrm>
            <a:off x="296863" y="5570538"/>
            <a:ext cx="2754312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/>
              <a:t>ds_DataRecorder</a:t>
            </a:r>
          </a:p>
        </p:txBody>
      </p:sp>
      <p:sp>
        <p:nvSpPr>
          <p:cNvPr id="4102" name="ZoneTexte 9"/>
          <p:cNvSpPr txBox="1">
            <a:spLocks noChangeArrowheads="1"/>
          </p:cNvSpPr>
          <p:nvPr/>
        </p:nvSpPr>
        <p:spPr bwMode="auto">
          <a:xfrm>
            <a:off x="504825" y="6105525"/>
            <a:ext cx="22526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400"/>
              <a:t>Fichiers NeXus</a:t>
            </a:r>
          </a:p>
        </p:txBody>
      </p:sp>
      <p:grpSp>
        <p:nvGrpSpPr>
          <p:cNvPr id="4103" name="Groupe 5"/>
          <p:cNvGrpSpPr>
            <a:grpSpLocks/>
          </p:cNvGrpSpPr>
          <p:nvPr/>
        </p:nvGrpSpPr>
        <p:grpSpPr bwMode="auto">
          <a:xfrm>
            <a:off x="6534150" y="4103688"/>
            <a:ext cx="2274888" cy="688975"/>
            <a:chOff x="6120606" y="4432636"/>
            <a:chExt cx="2274095" cy="689809"/>
          </a:xfrm>
        </p:grpSpPr>
        <p:sp>
          <p:nvSpPr>
            <p:cNvPr id="4120" name="ZoneTexte 7"/>
            <p:cNvSpPr txBox="1">
              <a:spLocks noChangeArrowheads="1"/>
            </p:cNvSpPr>
            <p:nvPr/>
          </p:nvSpPr>
          <p:spPr bwMode="auto">
            <a:xfrm>
              <a:off x="6120607" y="4432636"/>
              <a:ext cx="2274094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800"/>
                <a:t>ds_DataFitter</a:t>
              </a:r>
            </a:p>
          </p:txBody>
        </p:sp>
        <p:sp>
          <p:nvSpPr>
            <p:cNvPr id="4121" name="ZoneTexte 10"/>
            <p:cNvSpPr txBox="1">
              <a:spLocks noChangeArrowheads="1"/>
            </p:cNvSpPr>
            <p:nvPr/>
          </p:nvSpPr>
          <p:spPr bwMode="auto">
            <a:xfrm>
              <a:off x="6120606" y="4814668"/>
              <a:ext cx="2274095" cy="3077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fr-FR" sz="1400"/>
                <a:t>fittedDataArray</a:t>
              </a:r>
            </a:p>
          </p:txBody>
        </p:sp>
      </p:grpSp>
      <p:cxnSp>
        <p:nvCxnSpPr>
          <p:cNvPr id="4108" name="Connecteur droit avec flèche 21"/>
          <p:cNvCxnSpPr>
            <a:cxnSpLocks noChangeShapeType="1"/>
            <a:stCxn id="4122" idx="1"/>
          </p:cNvCxnSpPr>
          <p:nvPr/>
        </p:nvCxnSpPr>
        <p:spPr bwMode="auto">
          <a:xfrm flipH="1">
            <a:off x="2133600" y="4796302"/>
            <a:ext cx="1312863" cy="77423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0" name="Connecteur droit avec flèche 31"/>
          <p:cNvCxnSpPr>
            <a:cxnSpLocks noChangeShapeType="1"/>
          </p:cNvCxnSpPr>
          <p:nvPr/>
        </p:nvCxnSpPr>
        <p:spPr bwMode="auto">
          <a:xfrm flipH="1">
            <a:off x="6175375" y="4638675"/>
            <a:ext cx="358775" cy="508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3" name="Connecteur droit avec flèche 37"/>
          <p:cNvCxnSpPr>
            <a:cxnSpLocks noChangeShapeType="1"/>
          </p:cNvCxnSpPr>
          <p:nvPr/>
        </p:nvCxnSpPr>
        <p:spPr bwMode="auto">
          <a:xfrm flipH="1">
            <a:off x="1651000" y="5946775"/>
            <a:ext cx="0" cy="1666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4" name="Connecteur droit avec flèche 40"/>
          <p:cNvCxnSpPr>
            <a:cxnSpLocks noChangeShapeType="1"/>
            <a:stCxn id="39938" idx="2"/>
            <a:endCxn id="4122" idx="0"/>
          </p:cNvCxnSpPr>
          <p:nvPr/>
        </p:nvCxnSpPr>
        <p:spPr bwMode="auto">
          <a:xfrm>
            <a:off x="4765675" y="2921756"/>
            <a:ext cx="45244" cy="168993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necteur droit avec flèche 40"/>
          <p:cNvCxnSpPr>
            <a:cxnSpLocks noChangeShapeType="1"/>
            <a:endCxn id="4101" idx="0"/>
          </p:cNvCxnSpPr>
          <p:nvPr/>
        </p:nvCxnSpPr>
        <p:spPr bwMode="auto">
          <a:xfrm>
            <a:off x="1674019" y="2743956"/>
            <a:ext cx="0" cy="282658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necteur droit avec flèche 40"/>
          <p:cNvCxnSpPr>
            <a:cxnSpLocks noChangeShapeType="1"/>
            <a:stCxn id="39939" idx="2"/>
          </p:cNvCxnSpPr>
          <p:nvPr/>
        </p:nvCxnSpPr>
        <p:spPr bwMode="auto">
          <a:xfrm>
            <a:off x="7487220" y="2921756"/>
            <a:ext cx="0" cy="135973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ZoneTexte 16"/>
          <p:cNvSpPr txBox="1">
            <a:spLocks noChangeArrowheads="1"/>
          </p:cNvSpPr>
          <p:nvPr/>
        </p:nvSpPr>
        <p:spPr bwMode="auto">
          <a:xfrm>
            <a:off x="296862" y="3035302"/>
            <a:ext cx="8618537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dirty="0" smtClean="0"/>
              <a:t>COMETE Graphical library</a:t>
            </a:r>
            <a:endParaRPr lang="en-US" sz="1800" dirty="0"/>
          </a:p>
        </p:txBody>
      </p:sp>
      <p:sp>
        <p:nvSpPr>
          <p:cNvPr id="24" name="ZoneTexte 23"/>
          <p:cNvSpPr txBox="1"/>
          <p:nvPr/>
        </p:nvSpPr>
        <p:spPr>
          <a:xfrm>
            <a:off x="630465" y="64452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 smtClean="0"/>
              <a:t>DataRecorderBean</a:t>
            </a:r>
            <a:endParaRPr lang="fr-FR" sz="1800" dirty="0"/>
          </a:p>
        </p:txBody>
      </p:sp>
      <p:pic>
        <p:nvPicPr>
          <p:cNvPr id="39938" name="Picture 2" descr="D:\SalsaV3\doc\CurrentScanResultBe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115205"/>
            <a:ext cx="238125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39" name="Picture 3" descr="D:\SalsaV3\doc\DataFitterB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850" y="1115205"/>
            <a:ext cx="287074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0" name="Picture 4" descr="D:\SalsaV3\doc\DataRecorderBea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4" y="1016758"/>
            <a:ext cx="3149600" cy="190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ZoneTexte 57"/>
          <p:cNvSpPr txBox="1"/>
          <p:nvPr/>
        </p:nvSpPr>
        <p:spPr>
          <a:xfrm>
            <a:off x="3502849" y="658741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 smtClean="0"/>
              <a:t>CurrentScanResultBean</a:t>
            </a:r>
            <a:endParaRPr lang="fr-FR" sz="1800" dirty="0"/>
          </a:p>
        </p:txBody>
      </p:sp>
      <p:sp>
        <p:nvSpPr>
          <p:cNvPr id="59" name="ZoneTexte 58"/>
          <p:cNvSpPr txBox="1"/>
          <p:nvPr/>
        </p:nvSpPr>
        <p:spPr>
          <a:xfrm>
            <a:off x="6756970" y="683514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err="1" smtClean="0"/>
              <a:t>DataFitterBean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42537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838950" y="6537325"/>
            <a:ext cx="2090738" cy="330200"/>
          </a:xfrm>
        </p:spPr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B05F6DE5-59F6-4EAC-8C89-175A84EC8A5A}" type="slidenum">
              <a:rPr lang="fr-FR" sz="1400" smtClean="0">
                <a:solidFill>
                  <a:schemeClr val="accent2"/>
                </a:solidFill>
                <a:latin typeface="Times New Roman" pitchFamily="18" charset="0"/>
              </a:rPr>
              <a:pPr algn="r" eaLnBrk="1" hangingPunct="1">
                <a:defRPr/>
              </a:pPr>
              <a:t>9</a:t>
            </a:fld>
            <a:endParaRPr lang="fr-FR" sz="14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Software architecture</a:t>
            </a:r>
          </a:p>
        </p:txBody>
      </p:sp>
      <p:pic>
        <p:nvPicPr>
          <p:cNvPr id="39938" name="Picture 2" descr="D:\SalsaV3\doc\CurrentScanResultBe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010" y="4582305"/>
            <a:ext cx="238125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39" name="Picture 3" descr="D:\SalsaV3\doc\DataFitterB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810" y="4582305"/>
            <a:ext cx="2870740" cy="18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0" name="Picture 4" descr="D:\SalsaV3\doc\DataRecorderBea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24" y="4483858"/>
            <a:ext cx="3149600" cy="190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2" name="Picture 2" descr="D:\SalsaV3\doc\SalsaScreenSho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8" y="852270"/>
            <a:ext cx="6413500" cy="350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3803650" y="1155700"/>
            <a:ext cx="4114800" cy="11176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803650" y="2376713"/>
            <a:ext cx="4114800" cy="1498600"/>
          </a:xfrm>
          <a:prstGeom prst="rect">
            <a:avLst/>
          </a:prstGeom>
          <a:noFill/>
          <a:ln w="57150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7918450" y="2966357"/>
            <a:ext cx="927100" cy="901700"/>
          </a:xfrm>
          <a:prstGeom prst="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" name="Connecteur droit avec flèche 40"/>
          <p:cNvCxnSpPr>
            <a:cxnSpLocks noChangeShapeType="1"/>
          </p:cNvCxnSpPr>
          <p:nvPr/>
        </p:nvCxnSpPr>
        <p:spPr bwMode="auto">
          <a:xfrm flipV="1">
            <a:off x="4514850" y="3860799"/>
            <a:ext cx="0" cy="721505"/>
          </a:xfrm>
          <a:prstGeom prst="straightConnector1">
            <a:avLst/>
          </a:prstGeom>
          <a:noFill/>
          <a:ln w="38100" algn="ctr">
            <a:solidFill>
              <a:schemeClr val="accent6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necteur droit avec flèche 40"/>
          <p:cNvCxnSpPr>
            <a:cxnSpLocks noChangeShapeType="1"/>
          </p:cNvCxnSpPr>
          <p:nvPr/>
        </p:nvCxnSpPr>
        <p:spPr bwMode="auto">
          <a:xfrm flipV="1">
            <a:off x="7410180" y="3860799"/>
            <a:ext cx="0" cy="721505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ZoneTexte 12"/>
          <p:cNvSpPr txBox="1">
            <a:spLocks noChangeArrowheads="1"/>
          </p:cNvSpPr>
          <p:nvPr/>
        </p:nvSpPr>
        <p:spPr bwMode="auto">
          <a:xfrm>
            <a:off x="529148" y="1509713"/>
            <a:ext cx="151232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sz="1800" dirty="0" err="1"/>
              <a:t>SalsaAPI</a:t>
            </a:r>
            <a:endParaRPr lang="fr-FR" sz="1800" dirty="0"/>
          </a:p>
        </p:txBody>
      </p:sp>
      <p:sp>
        <p:nvSpPr>
          <p:cNvPr id="15" name="Organigramme : Disque magnétique 14"/>
          <p:cNvSpPr/>
          <p:nvPr/>
        </p:nvSpPr>
        <p:spPr bwMode="auto">
          <a:xfrm>
            <a:off x="164306" y="2170048"/>
            <a:ext cx="1824038" cy="1127125"/>
          </a:xfrm>
          <a:prstGeom prst="flowChartMagneticDisk">
            <a:avLst/>
          </a:prstGeom>
          <a:ln>
            <a:headEnd type="triangle" w="med" len="med"/>
            <a:tailEnd type="triangle" w="med" len="med"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fr-FR" sz="1800" b="1" dirty="0" err="1">
                <a:solidFill>
                  <a:schemeClr val="tx1"/>
                </a:solidFill>
                <a:latin typeface="Arial" charset="0"/>
              </a:rPr>
              <a:t>SalsaDB</a:t>
            </a:r>
            <a:endParaRPr lang="fr-FR" sz="1800" b="1" dirty="0">
              <a:solidFill>
                <a:schemeClr val="tx1"/>
              </a:solidFill>
              <a:latin typeface="Arial" charset="0"/>
            </a:endParaRPr>
          </a:p>
          <a:p>
            <a:pPr algn="ctr">
              <a:defRPr/>
            </a:pPr>
            <a:r>
              <a:rPr lang="fr-FR" sz="1800" dirty="0"/>
              <a:t>Configurations</a:t>
            </a:r>
            <a:endParaRPr lang="fr-FR" sz="1800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6" name="Connecteur droit avec flèche 51"/>
          <p:cNvCxnSpPr>
            <a:cxnSpLocks noChangeShapeType="1"/>
            <a:stCxn id="14" idx="2"/>
            <a:endCxn id="15" idx="1"/>
          </p:cNvCxnSpPr>
          <p:nvPr/>
        </p:nvCxnSpPr>
        <p:spPr bwMode="auto">
          <a:xfrm flipH="1">
            <a:off x="1076325" y="1879600"/>
            <a:ext cx="208983" cy="29044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Rectangle 21"/>
          <p:cNvSpPr/>
          <p:nvPr/>
        </p:nvSpPr>
        <p:spPr bwMode="auto">
          <a:xfrm>
            <a:off x="2457450" y="1155700"/>
            <a:ext cx="1214664" cy="2719613"/>
          </a:xfrm>
          <a:prstGeom prst="rect">
            <a:avLst/>
          </a:prstGeom>
          <a:noFill/>
          <a:ln w="5715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6" name="Connecteur droit avec flèche 40"/>
          <p:cNvCxnSpPr>
            <a:cxnSpLocks noChangeShapeType="1"/>
          </p:cNvCxnSpPr>
          <p:nvPr/>
        </p:nvCxnSpPr>
        <p:spPr bwMode="auto">
          <a:xfrm flipV="1">
            <a:off x="1449388" y="2170048"/>
            <a:ext cx="2354262" cy="2412256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necteur droit avec flèche 40"/>
          <p:cNvCxnSpPr>
            <a:cxnSpLocks noChangeShapeType="1"/>
          </p:cNvCxnSpPr>
          <p:nvPr/>
        </p:nvCxnSpPr>
        <p:spPr bwMode="auto">
          <a:xfrm flipV="1">
            <a:off x="1611086" y="1155700"/>
            <a:ext cx="898921" cy="354014"/>
          </a:xfrm>
          <a:prstGeom prst="straightConnector1">
            <a:avLst/>
          </a:prstGeom>
          <a:noFill/>
          <a:ln w="38100" algn="ctr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8291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leil_info_ver_def">
  <a:themeElements>
    <a:clrScheme name="soleil_info_ver_def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oleil_info_ver_def">
      <a:majorFont>
        <a:latin typeface="Arial"/>
        <a:ea typeface=""/>
        <a:cs typeface="Arial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triangl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triangl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oleil_info_ver_def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leil_info_ver_def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eil_info_ver_def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eil_info_ver_def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eil_info_ver_def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eil_info_ver_def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eil_info_ver_def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Settings\deck.SOLEIL\Application Data\Microsoft\Modèles\soleil_info_ver_def.pot</Template>
  <TotalTime>20732</TotalTime>
  <Words>898</Words>
  <Application>Microsoft Office PowerPoint</Application>
  <PresentationFormat>Affichage à l'écran (4:3)</PresentationFormat>
  <Paragraphs>381</Paragraphs>
  <Slides>37</Slides>
  <Notes>31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  <vt:variant>
        <vt:lpstr>Diaporamas personnalisés</vt:lpstr>
      </vt:variant>
      <vt:variant>
        <vt:i4>1</vt:i4>
      </vt:variant>
    </vt:vector>
  </HeadingPairs>
  <TitlesOfParts>
    <vt:vector size="39" baseType="lpstr">
      <vt:lpstr>soleil_info_ver_def</vt:lpstr>
      <vt:lpstr>Présentation PowerPoint</vt:lpstr>
      <vt:lpstr>Index</vt:lpstr>
      <vt:lpstr>Functionalities index</vt:lpstr>
      <vt:lpstr>Functionalities index</vt:lpstr>
      <vt:lpstr>Functionalities index</vt:lpstr>
      <vt:lpstr>Software architecture</vt:lpstr>
      <vt:lpstr>COMETE graphical library</vt:lpstr>
      <vt:lpstr>Software architecture</vt:lpstr>
      <vt:lpstr>Software architecture</vt:lpstr>
      <vt:lpstr>Software packages</vt:lpstr>
      <vt:lpstr>Salsa lexicon</vt:lpstr>
      <vt:lpstr>Environment variables</vt:lpstr>
      <vt:lpstr>Salsa Preferences settings</vt:lpstr>
      <vt:lpstr>Salsa Mode</vt:lpstr>
      <vt:lpstr>Salsa Mode</vt:lpstr>
      <vt:lpstr>Salsa Mode</vt:lpstr>
      <vt:lpstr>Salsa Mode</vt:lpstr>
      <vt:lpstr>Create a new configuration</vt:lpstr>
      <vt:lpstr>General parameters</vt:lpstr>
      <vt:lpstr>Scan parameters</vt:lpstr>
      <vt:lpstr>Hooks configuration</vt:lpstr>
      <vt:lpstr>Error strategy</vt:lpstr>
      <vt:lpstr>Scan actions</vt:lpstr>
      <vt:lpstr>Scan historic</vt:lpstr>
      <vt:lpstr>Scan 1D result visualization</vt:lpstr>
      <vt:lpstr>Scan 2D result visualization</vt:lpstr>
      <vt:lpstr>Scan 2D in N spectrums</vt:lpstr>
      <vt:lpstr>Salsa historic log</vt:lpstr>
      <vt:lpstr>Salsa functionalities</vt:lpstr>
      <vt:lpstr>Data Fitter bean</vt:lpstr>
      <vt:lpstr>Display a Stack of spectrum</vt:lpstr>
      <vt:lpstr>Display a Stack of image</vt:lpstr>
      <vt:lpstr>Bookmars</vt:lpstr>
      <vt:lpstr>Salsa Searching tool</vt:lpstr>
      <vt:lpstr>Data recorder activation</vt:lpstr>
      <vt:lpstr>Custom Trajectory</vt:lpstr>
      <vt:lpstr>Salsa open Nexus files</vt:lpstr>
      <vt:lpstr>Diaporama personnalisé 1</vt:lpstr>
    </vt:vector>
  </TitlesOfParts>
  <Company>Synchrotron SOLEIL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Salsa User Manual</dc:title>
  <dc:creator>Groupe Controle Acquisitions</dc:creator>
  <cp:lastModifiedBy>PIKETTY Thibault (Thales)</cp:lastModifiedBy>
  <cp:revision>1737</cp:revision>
  <dcterms:created xsi:type="dcterms:W3CDTF">2003-02-19T13:31:24Z</dcterms:created>
  <dcterms:modified xsi:type="dcterms:W3CDTF">2019-09-06T07:41:27Z</dcterms:modified>
</cp:coreProperties>
</file>