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31"/>
  </p:notesMasterIdLst>
  <p:handoutMasterIdLst>
    <p:handoutMasterId r:id="rId32"/>
  </p:handoutMasterIdLst>
  <p:sldIdLst>
    <p:sldId id="256" r:id="rId3"/>
    <p:sldId id="346" r:id="rId4"/>
    <p:sldId id="519" r:id="rId5"/>
    <p:sldId id="520" r:id="rId6"/>
    <p:sldId id="521" r:id="rId7"/>
    <p:sldId id="522" r:id="rId8"/>
    <p:sldId id="523" r:id="rId9"/>
    <p:sldId id="524" r:id="rId10"/>
    <p:sldId id="525" r:id="rId11"/>
    <p:sldId id="526" r:id="rId12"/>
    <p:sldId id="527" r:id="rId13"/>
    <p:sldId id="528" r:id="rId14"/>
    <p:sldId id="548" r:id="rId15"/>
    <p:sldId id="530" r:id="rId16"/>
    <p:sldId id="547" r:id="rId17"/>
    <p:sldId id="546" r:id="rId18"/>
    <p:sldId id="531" r:id="rId19"/>
    <p:sldId id="532" r:id="rId20"/>
    <p:sldId id="533" r:id="rId21"/>
    <p:sldId id="534" r:id="rId22"/>
    <p:sldId id="536" r:id="rId23"/>
    <p:sldId id="535" r:id="rId24"/>
    <p:sldId id="537" r:id="rId25"/>
    <p:sldId id="540" r:id="rId26"/>
    <p:sldId id="538" r:id="rId27"/>
    <p:sldId id="539" r:id="rId28"/>
    <p:sldId id="541" r:id="rId29"/>
    <p:sldId id="542" r:id="rId30"/>
  </p:sldIdLst>
  <p:sldSz cx="9144000" cy="6858000" type="screen4x3"/>
  <p:notesSz cx="7434263" cy="10917238"/>
  <p:custShowLst>
    <p:custShow name="Diaporama personnalisé 1" id="0">
      <p:sldLst/>
    </p:custShow>
  </p:custShowLst>
  <p:defaultTextStyle>
    <a:defPPr>
      <a:defRPr lang="fr-FR"/>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3399"/>
    <a:srgbClr val="FFFFCC"/>
    <a:srgbClr val="FFCCFF"/>
    <a:srgbClr val="CCFFFF"/>
    <a:srgbClr val="FFFFFF"/>
    <a:srgbClr val="FFCC99"/>
    <a:srgbClr val="CC66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12" autoAdjust="0"/>
    <p:restoredTop sz="99521" autoAdjust="0"/>
  </p:normalViewPr>
  <p:slideViewPr>
    <p:cSldViewPr snapToGrid="0" snapToObjects="1">
      <p:cViewPr>
        <p:scale>
          <a:sx n="100" d="100"/>
          <a:sy n="100" d="100"/>
        </p:scale>
        <p:origin x="-2130"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snapToObjects="1">
      <p:cViewPr varScale="1">
        <p:scale>
          <a:sx n="77" d="100"/>
          <a:sy n="77" d="100"/>
        </p:scale>
        <p:origin x="-3906" y="-108"/>
      </p:cViewPr>
      <p:guideLst>
        <p:guide orient="horz" pos="3438"/>
        <p:guide pos="23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227388" cy="52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t" anchorCtr="0" compatLnSpc="1">
            <a:prstTxWarp prst="textNoShape">
              <a:avLst/>
            </a:prstTxWarp>
          </a:bodyPr>
          <a:lstStyle>
            <a:lvl1pPr algn="l" defTabSz="985838">
              <a:defRPr sz="2100" b="1">
                <a:latin typeface="Times New Roman" pitchFamily="18" charset="0"/>
                <a:cs typeface="+mn-cs"/>
              </a:defRPr>
            </a:lvl1pPr>
          </a:lstStyle>
          <a:p>
            <a:pPr>
              <a:defRPr/>
            </a:pPr>
            <a:endParaRPr lang="fr-FR"/>
          </a:p>
        </p:txBody>
      </p:sp>
      <p:sp>
        <p:nvSpPr>
          <p:cNvPr id="22531" name="Rectangle 3"/>
          <p:cNvSpPr>
            <a:spLocks noGrp="1" noChangeArrowheads="1"/>
          </p:cNvSpPr>
          <p:nvPr>
            <p:ph type="dt" sz="quarter" idx="1"/>
          </p:nvPr>
        </p:nvSpPr>
        <p:spPr bwMode="auto">
          <a:xfrm>
            <a:off x="4206875" y="0"/>
            <a:ext cx="3227388" cy="52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t" anchorCtr="0" compatLnSpc="1">
            <a:prstTxWarp prst="textNoShape">
              <a:avLst/>
            </a:prstTxWarp>
          </a:bodyPr>
          <a:lstStyle>
            <a:lvl1pPr algn="r" defTabSz="985838">
              <a:defRPr sz="2100" b="1">
                <a:latin typeface="Times New Roman" pitchFamily="18" charset="0"/>
                <a:cs typeface="+mn-cs"/>
              </a:defRPr>
            </a:lvl1pPr>
          </a:lstStyle>
          <a:p>
            <a:pPr>
              <a:defRPr/>
            </a:pPr>
            <a:endParaRPr lang="fr-FR"/>
          </a:p>
        </p:txBody>
      </p:sp>
      <p:sp>
        <p:nvSpPr>
          <p:cNvPr id="22532" name="Rectangle 4"/>
          <p:cNvSpPr>
            <a:spLocks noGrp="1" noChangeArrowheads="1"/>
          </p:cNvSpPr>
          <p:nvPr>
            <p:ph type="ftr" sz="quarter" idx="2"/>
          </p:nvPr>
        </p:nvSpPr>
        <p:spPr bwMode="auto">
          <a:xfrm>
            <a:off x="0" y="10388600"/>
            <a:ext cx="3227388" cy="52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b" anchorCtr="0" compatLnSpc="1">
            <a:prstTxWarp prst="textNoShape">
              <a:avLst/>
            </a:prstTxWarp>
          </a:bodyPr>
          <a:lstStyle>
            <a:lvl1pPr algn="l" defTabSz="985838">
              <a:defRPr sz="2100" b="1">
                <a:latin typeface="Times New Roman" pitchFamily="18" charset="0"/>
                <a:cs typeface="+mn-cs"/>
              </a:defRPr>
            </a:lvl1pPr>
          </a:lstStyle>
          <a:p>
            <a:pPr>
              <a:defRPr/>
            </a:pPr>
            <a:endParaRPr lang="fr-FR"/>
          </a:p>
        </p:txBody>
      </p:sp>
      <p:sp>
        <p:nvSpPr>
          <p:cNvPr id="22533" name="Rectangle 5"/>
          <p:cNvSpPr>
            <a:spLocks noGrp="1" noChangeArrowheads="1"/>
          </p:cNvSpPr>
          <p:nvPr>
            <p:ph type="sldNum" sz="quarter" idx="3"/>
          </p:nvPr>
        </p:nvSpPr>
        <p:spPr bwMode="auto">
          <a:xfrm>
            <a:off x="4206875" y="10388600"/>
            <a:ext cx="3227388" cy="52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b" anchorCtr="0" compatLnSpc="1">
            <a:prstTxWarp prst="textNoShape">
              <a:avLst/>
            </a:prstTxWarp>
          </a:bodyPr>
          <a:lstStyle>
            <a:lvl1pPr algn="r" defTabSz="985838">
              <a:defRPr sz="2100" b="1">
                <a:latin typeface="Times New Roman" pitchFamily="18" charset="0"/>
                <a:cs typeface="+mn-cs"/>
              </a:defRPr>
            </a:lvl1pPr>
          </a:lstStyle>
          <a:p>
            <a:pPr>
              <a:defRPr/>
            </a:pPr>
            <a:fld id="{8CA06330-F71C-44F2-8013-D2730CC6E9EF}" type="slidenum">
              <a:rPr lang="fr-FR"/>
              <a:pPr>
                <a:defRPr/>
              </a:pPr>
              <a:t>‹N°›</a:t>
            </a:fld>
            <a:endParaRPr lang="fr-FR"/>
          </a:p>
        </p:txBody>
      </p:sp>
    </p:spTree>
    <p:extLst>
      <p:ext uri="{BB962C8B-B14F-4D97-AF65-F5344CB8AC3E}">
        <p14:creationId xmlns:p14="http://schemas.microsoft.com/office/powerpoint/2010/main" val="265953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249613"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t" anchorCtr="0" compatLnSpc="1">
            <a:prstTxWarp prst="textNoShape">
              <a:avLst/>
            </a:prstTxWarp>
          </a:bodyPr>
          <a:lstStyle>
            <a:lvl1pPr algn="l" defTabSz="985838">
              <a:defRPr sz="2100">
                <a:cs typeface="+mn-cs"/>
              </a:defRPr>
            </a:lvl1pPr>
          </a:lstStyle>
          <a:p>
            <a:pPr>
              <a:defRPr/>
            </a:pPr>
            <a:endParaRPr lang="fr-FR"/>
          </a:p>
        </p:txBody>
      </p:sp>
      <p:sp>
        <p:nvSpPr>
          <p:cNvPr id="46083" name="Rectangle 3"/>
          <p:cNvSpPr>
            <a:spLocks noGrp="1" noChangeArrowheads="1"/>
          </p:cNvSpPr>
          <p:nvPr>
            <p:ph type="dt" idx="1"/>
          </p:nvPr>
        </p:nvSpPr>
        <p:spPr bwMode="auto">
          <a:xfrm>
            <a:off x="4259263" y="0"/>
            <a:ext cx="3148012"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t" anchorCtr="0" compatLnSpc="1">
            <a:prstTxWarp prst="textNoShape">
              <a:avLst/>
            </a:prstTxWarp>
          </a:bodyPr>
          <a:lstStyle>
            <a:lvl1pPr algn="r" defTabSz="985838">
              <a:defRPr sz="2100">
                <a:cs typeface="+mn-cs"/>
              </a:defRPr>
            </a:lvl1pPr>
          </a:lstStyle>
          <a:p>
            <a:pPr>
              <a:defRPr/>
            </a:pPr>
            <a:endParaRPr lang="fr-FR"/>
          </a:p>
        </p:txBody>
      </p:sp>
      <p:sp>
        <p:nvSpPr>
          <p:cNvPr id="14340" name="Rectangle 4"/>
          <p:cNvSpPr>
            <a:spLocks noGrp="1" noRot="1" noChangeAspect="1" noChangeArrowheads="1" noTextEdit="1"/>
          </p:cNvSpPr>
          <p:nvPr>
            <p:ph type="sldImg" idx="2"/>
          </p:nvPr>
        </p:nvSpPr>
        <p:spPr bwMode="auto">
          <a:xfrm>
            <a:off x="963613" y="835025"/>
            <a:ext cx="5459412" cy="40941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6085" name="Rectangle 5"/>
          <p:cNvSpPr>
            <a:spLocks noGrp="1" noChangeArrowheads="1"/>
          </p:cNvSpPr>
          <p:nvPr>
            <p:ph type="body" sz="quarter" idx="3"/>
          </p:nvPr>
        </p:nvSpPr>
        <p:spPr bwMode="auto">
          <a:xfrm>
            <a:off x="1008063" y="5195888"/>
            <a:ext cx="5418137"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46086" name="Rectangle 6"/>
          <p:cNvSpPr>
            <a:spLocks noGrp="1" noChangeArrowheads="1"/>
          </p:cNvSpPr>
          <p:nvPr>
            <p:ph type="ftr" sz="quarter" idx="4"/>
          </p:nvPr>
        </p:nvSpPr>
        <p:spPr bwMode="auto">
          <a:xfrm>
            <a:off x="0" y="10388600"/>
            <a:ext cx="3249613" cy="49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b" anchorCtr="0" compatLnSpc="1">
            <a:prstTxWarp prst="textNoShape">
              <a:avLst/>
            </a:prstTxWarp>
          </a:bodyPr>
          <a:lstStyle>
            <a:lvl1pPr algn="l" defTabSz="985838">
              <a:defRPr sz="2100">
                <a:cs typeface="+mn-cs"/>
              </a:defRPr>
            </a:lvl1pPr>
          </a:lstStyle>
          <a:p>
            <a:pPr>
              <a:defRPr/>
            </a:pPr>
            <a:endParaRPr lang="fr-FR"/>
          </a:p>
        </p:txBody>
      </p:sp>
      <p:sp>
        <p:nvSpPr>
          <p:cNvPr id="46087" name="Rectangle 7"/>
          <p:cNvSpPr>
            <a:spLocks noGrp="1" noChangeArrowheads="1"/>
          </p:cNvSpPr>
          <p:nvPr>
            <p:ph type="sldNum" sz="quarter" idx="5"/>
          </p:nvPr>
        </p:nvSpPr>
        <p:spPr bwMode="auto">
          <a:xfrm>
            <a:off x="4259263" y="10388600"/>
            <a:ext cx="3148012" cy="49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935" tIns="49966" rIns="99935" bIns="49966" numCol="1" anchor="b" anchorCtr="0" compatLnSpc="1">
            <a:prstTxWarp prst="textNoShape">
              <a:avLst/>
            </a:prstTxWarp>
          </a:bodyPr>
          <a:lstStyle>
            <a:lvl1pPr algn="r" defTabSz="985838">
              <a:defRPr sz="2100">
                <a:cs typeface="+mn-cs"/>
              </a:defRPr>
            </a:lvl1pPr>
          </a:lstStyle>
          <a:p>
            <a:pPr>
              <a:defRPr/>
            </a:pPr>
            <a:fld id="{B94B708F-A150-47B0-B785-262E382E2FF5}" type="slidenum">
              <a:rPr lang="fr-FR"/>
              <a:pPr>
                <a:defRPr/>
              </a:pPr>
              <a:t>‹N°›</a:t>
            </a:fld>
            <a:endParaRPr lang="fr-FR"/>
          </a:p>
        </p:txBody>
      </p:sp>
    </p:spTree>
    <p:extLst>
      <p:ext uri="{BB962C8B-B14F-4D97-AF65-F5344CB8AC3E}">
        <p14:creationId xmlns:p14="http://schemas.microsoft.com/office/powerpoint/2010/main" val="3710604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91A148D0-C174-47E7-992E-31252DF0DA9B}" type="slidenum">
              <a:rPr lang="fr-FR" sz="2100" smtClean="0"/>
              <a:pPr algn="r" eaLnBrk="1" hangingPunct="1">
                <a:defRPr/>
              </a:pPr>
              <a:t>1</a:t>
            </a:fld>
            <a:endParaRPr lang="fr-FR" sz="2100"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11</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12</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13</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14</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17</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18</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19</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20</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21</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22</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3</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23</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24</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25</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26</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27</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28</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4</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5</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6</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7</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8</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9</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lvl1pPr algn="ctr" defTabSz="985838" eaLnBrk="0" hangingPunct="0">
              <a:defRPr sz="2400">
                <a:solidFill>
                  <a:schemeClr val="tx1"/>
                </a:solidFill>
                <a:latin typeface="Arial" charset="0"/>
              </a:defRPr>
            </a:lvl1pPr>
            <a:lvl2pPr marL="742950" indent="-285750" algn="ctr" defTabSz="985838" eaLnBrk="0" hangingPunct="0">
              <a:defRPr sz="2400">
                <a:solidFill>
                  <a:schemeClr val="tx1"/>
                </a:solidFill>
                <a:latin typeface="Arial" charset="0"/>
              </a:defRPr>
            </a:lvl2pPr>
            <a:lvl3pPr marL="1143000" indent="-228600" algn="ctr" defTabSz="985838" eaLnBrk="0" hangingPunct="0">
              <a:defRPr sz="2400">
                <a:solidFill>
                  <a:schemeClr val="tx1"/>
                </a:solidFill>
                <a:latin typeface="Arial" charset="0"/>
              </a:defRPr>
            </a:lvl3pPr>
            <a:lvl4pPr marL="1600200" indent="-228600" algn="ctr" defTabSz="985838" eaLnBrk="0" hangingPunct="0">
              <a:defRPr sz="2400">
                <a:solidFill>
                  <a:schemeClr val="tx1"/>
                </a:solidFill>
                <a:latin typeface="Arial" charset="0"/>
              </a:defRPr>
            </a:lvl4pPr>
            <a:lvl5pPr marL="2057400" indent="-228600" algn="ctr" defTabSz="985838" eaLnBrk="0" hangingPunct="0">
              <a:defRPr sz="2400">
                <a:solidFill>
                  <a:schemeClr val="tx1"/>
                </a:solidFill>
                <a:latin typeface="Arial" charset="0"/>
              </a:defRPr>
            </a:lvl5pPr>
            <a:lvl6pPr marL="2514600" indent="-228600" algn="ctr" defTabSz="985838" eaLnBrk="0" fontAlgn="base" hangingPunct="0">
              <a:spcBef>
                <a:spcPct val="0"/>
              </a:spcBef>
              <a:spcAft>
                <a:spcPct val="0"/>
              </a:spcAft>
              <a:defRPr sz="2400">
                <a:solidFill>
                  <a:schemeClr val="tx1"/>
                </a:solidFill>
                <a:latin typeface="Arial" charset="0"/>
              </a:defRPr>
            </a:lvl6pPr>
            <a:lvl7pPr marL="2971800" indent="-228600" algn="ctr" defTabSz="985838" eaLnBrk="0" fontAlgn="base" hangingPunct="0">
              <a:spcBef>
                <a:spcPct val="0"/>
              </a:spcBef>
              <a:spcAft>
                <a:spcPct val="0"/>
              </a:spcAft>
              <a:defRPr sz="2400">
                <a:solidFill>
                  <a:schemeClr val="tx1"/>
                </a:solidFill>
                <a:latin typeface="Arial" charset="0"/>
              </a:defRPr>
            </a:lvl7pPr>
            <a:lvl8pPr marL="3429000" indent="-228600" algn="ctr" defTabSz="985838" eaLnBrk="0" fontAlgn="base" hangingPunct="0">
              <a:spcBef>
                <a:spcPct val="0"/>
              </a:spcBef>
              <a:spcAft>
                <a:spcPct val="0"/>
              </a:spcAft>
              <a:defRPr sz="2400">
                <a:solidFill>
                  <a:schemeClr val="tx1"/>
                </a:solidFill>
                <a:latin typeface="Arial" charset="0"/>
              </a:defRPr>
            </a:lvl8pPr>
            <a:lvl9pPr marL="3886200" indent="-228600" algn="ctr" defTabSz="985838" eaLnBrk="0" fontAlgn="base" hangingPunct="0">
              <a:spcBef>
                <a:spcPct val="0"/>
              </a:spcBef>
              <a:spcAft>
                <a:spcPct val="0"/>
              </a:spcAft>
              <a:defRPr sz="2400">
                <a:solidFill>
                  <a:schemeClr val="tx1"/>
                </a:solidFill>
                <a:latin typeface="Arial" charset="0"/>
              </a:defRPr>
            </a:lvl9pPr>
          </a:lstStyle>
          <a:p>
            <a:pPr algn="r" eaLnBrk="1" hangingPunct="1">
              <a:defRPr/>
            </a:pPr>
            <a:fld id="{32DF5797-7A5A-46D9-BE05-B5E1600B0C09}" type="slidenum">
              <a:rPr lang="fr-FR" sz="2100" smtClean="0"/>
              <a:pPr algn="r" eaLnBrk="1" hangingPunct="1">
                <a:defRPr/>
              </a:pPr>
              <a:t>10</a:t>
            </a:fld>
            <a:endParaRPr lang="fr-FR" sz="210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dirty="0" smtClean="0"/>
              <a:t>Modifiez le style des sous-titres du masque</a:t>
            </a:r>
            <a:endParaRPr lang="fr-FR" dirty="0"/>
          </a:p>
        </p:txBody>
      </p:sp>
      <p:sp>
        <p:nvSpPr>
          <p:cNvPr id="6" name="Titre 5"/>
          <p:cNvSpPr>
            <a:spLocks noGrp="1"/>
          </p:cNvSpPr>
          <p:nvPr>
            <p:ph type="title"/>
          </p:nvPr>
        </p:nvSpPr>
        <p:spPr/>
        <p:txBody>
          <a:bodyPr/>
          <a:lstStyle/>
          <a:p>
            <a:r>
              <a:rPr lang="fr-FR" dirty="0" smtClean="0"/>
              <a:t>Modifiez le style du titre</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dirty="0"/>
          </a:p>
        </p:txBody>
      </p:sp>
      <p:sp>
        <p:nvSpPr>
          <p:cNvPr id="5" name="Rectangle 6"/>
          <p:cNvSpPr>
            <a:spLocks noGrp="1" noChangeArrowheads="1"/>
          </p:cNvSpPr>
          <p:nvPr>
            <p:ph type="sldNum" sz="quarter" idx="11"/>
          </p:nvPr>
        </p:nvSpPr>
        <p:spPr>
          <a:ln/>
        </p:spPr>
        <p:txBody>
          <a:bodyPr/>
          <a:lstStyle>
            <a:lvl1pPr>
              <a:defRPr/>
            </a:lvl1pPr>
          </a:lstStyle>
          <a:p>
            <a:pPr>
              <a:defRPr/>
            </a:pPr>
            <a:fld id="{03A06618-F22A-431E-B3E6-30A4D125746A}" type="slidenum">
              <a:rPr lang="fr-FR"/>
              <a:pPr>
                <a:defRPr/>
              </a:pPr>
              <a:t>‹N°›</a:t>
            </a:fld>
            <a:endParaRPr lang="fr-FR" dirty="0"/>
          </a:p>
        </p:txBody>
      </p:sp>
    </p:spTree>
    <p:extLst>
      <p:ext uri="{BB962C8B-B14F-4D97-AF65-F5344CB8AC3E}">
        <p14:creationId xmlns:p14="http://schemas.microsoft.com/office/powerpoint/2010/main" val="20442457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69467161-5690-4E2B-9992-7AE9F7F5301E}" type="slidenum">
              <a:rPr lang="fr-FR"/>
              <a:pPr>
                <a:defRPr/>
              </a:pPr>
              <a:t>‹N°›</a:t>
            </a:fld>
            <a:endParaRPr lang="fr-FR"/>
          </a:p>
        </p:txBody>
      </p:sp>
    </p:spTree>
    <p:extLst>
      <p:ext uri="{BB962C8B-B14F-4D97-AF65-F5344CB8AC3E}">
        <p14:creationId xmlns:p14="http://schemas.microsoft.com/office/powerpoint/2010/main" val="963862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61913"/>
            <a:ext cx="2057400" cy="5589587"/>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85800" y="61913"/>
            <a:ext cx="6019800" cy="558958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66C9E4D0-5969-4C0F-9C7E-8EBB6938E815}" type="slidenum">
              <a:rPr lang="fr-FR"/>
              <a:pPr>
                <a:defRPr/>
              </a:pPr>
              <a:t>‹N°›</a:t>
            </a:fld>
            <a:endParaRPr lang="fr-FR"/>
          </a:p>
        </p:txBody>
      </p:sp>
    </p:spTree>
    <p:extLst>
      <p:ext uri="{BB962C8B-B14F-4D97-AF65-F5344CB8AC3E}">
        <p14:creationId xmlns:p14="http://schemas.microsoft.com/office/powerpoint/2010/main" val="2072474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449388" y="61913"/>
            <a:ext cx="7466012" cy="582612"/>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685800" y="1639888"/>
            <a:ext cx="3810000" cy="401161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39888"/>
            <a:ext cx="3810000" cy="401161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45D11F90-3016-40AE-AF04-3008E8944FA8}" type="slidenum">
              <a:rPr lang="fr-FR"/>
              <a:pPr>
                <a:defRPr/>
              </a:pPr>
              <a:t>‹N°›</a:t>
            </a:fld>
            <a:endParaRPr lang="fr-FR"/>
          </a:p>
        </p:txBody>
      </p:sp>
    </p:spTree>
    <p:extLst>
      <p:ext uri="{BB962C8B-B14F-4D97-AF65-F5344CB8AC3E}">
        <p14:creationId xmlns:p14="http://schemas.microsoft.com/office/powerpoint/2010/main" val="17650137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D321A899-08F3-40A7-AC41-9C747462A065}" type="datetimeFigureOut">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212578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21A899-08F3-40A7-AC41-9C747462A065}" type="datetimeFigureOut">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1998994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321A899-08F3-40A7-AC41-9C747462A065}" type="datetimeFigureOut">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9742505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321A899-08F3-40A7-AC41-9C747462A065}" type="datetimeFigureOut">
              <a:rPr lang="fr-FR" smtClean="0"/>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27392647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321A899-08F3-40A7-AC41-9C747462A065}" type="datetimeFigureOut">
              <a:rPr lang="fr-FR" smtClean="0"/>
              <a:t>21/04/2017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6886089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321A899-08F3-40A7-AC41-9C747462A065}" type="datetimeFigureOut">
              <a:rPr lang="fr-FR" smtClean="0"/>
              <a:t>21/04/2017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6362372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321A899-08F3-40A7-AC41-9C747462A065}" type="datetimeFigureOut">
              <a:rPr lang="fr-FR" smtClean="0"/>
              <a:t>21/04/2017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3429878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31A6837E-7FC1-4BBA-B6C5-C2794FB2DAC5}" type="slidenum">
              <a:rPr lang="fr-FR"/>
              <a:pPr>
                <a:defRPr/>
              </a:pPr>
              <a:t>‹N°›</a:t>
            </a:fld>
            <a:endParaRPr lang="fr-FR"/>
          </a:p>
        </p:txBody>
      </p:sp>
    </p:spTree>
    <p:extLst>
      <p:ext uri="{BB962C8B-B14F-4D97-AF65-F5344CB8AC3E}">
        <p14:creationId xmlns:p14="http://schemas.microsoft.com/office/powerpoint/2010/main" val="1976142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321A899-08F3-40A7-AC41-9C747462A065}" type="datetimeFigureOut">
              <a:rPr lang="fr-FR" smtClean="0"/>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12392445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321A899-08F3-40A7-AC41-9C747462A065}" type="datetimeFigureOut">
              <a:rPr lang="fr-FR" smtClean="0"/>
              <a:t>21/04/2017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1222246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21A899-08F3-40A7-AC41-9C747462A065}" type="datetimeFigureOut">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41525902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21A899-08F3-40A7-AC41-9C747462A065}" type="datetimeFigureOut">
              <a:rPr lang="fr-FR" smtClean="0"/>
              <a:t>21/04/2017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68232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321A899-08F3-40A7-AC41-9C747462A065}" type="datetimeFigureOut">
              <a:rPr lang="fr-FR" smtClean="0"/>
              <a:t>21/04/2017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5C9F179-3810-484F-9323-BE3CB8BD455A}" type="slidenum">
              <a:rPr lang="fr-FR" smtClean="0"/>
              <a:t>‹N°›</a:t>
            </a:fld>
            <a:endParaRPr lang="fr-FR"/>
          </a:p>
        </p:txBody>
      </p:sp>
    </p:spTree>
    <p:extLst>
      <p:ext uri="{BB962C8B-B14F-4D97-AF65-F5344CB8AC3E}">
        <p14:creationId xmlns:p14="http://schemas.microsoft.com/office/powerpoint/2010/main" val="310222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6"/>
          <p:cNvSpPr>
            <a:spLocks noGrp="1" noChangeArrowheads="1"/>
          </p:cNvSpPr>
          <p:nvPr>
            <p:ph type="sldNum" sz="quarter" idx="11"/>
          </p:nvPr>
        </p:nvSpPr>
        <p:spPr>
          <a:ln/>
        </p:spPr>
        <p:txBody>
          <a:bodyPr/>
          <a:lstStyle>
            <a:lvl1pPr>
              <a:defRPr/>
            </a:lvl1pPr>
          </a:lstStyle>
          <a:p>
            <a:pPr>
              <a:defRPr/>
            </a:pPr>
            <a:fld id="{BC80572E-838A-49F7-95B9-9C49EF00BA88}" type="slidenum">
              <a:rPr lang="fr-FR"/>
              <a:pPr>
                <a:defRPr/>
              </a:pPr>
              <a:t>‹N°›</a:t>
            </a:fld>
            <a:endParaRPr lang="fr-FR"/>
          </a:p>
        </p:txBody>
      </p:sp>
    </p:spTree>
    <p:extLst>
      <p:ext uri="{BB962C8B-B14F-4D97-AF65-F5344CB8AC3E}">
        <p14:creationId xmlns:p14="http://schemas.microsoft.com/office/powerpoint/2010/main" val="3192795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85800" y="1639888"/>
            <a:ext cx="3810000" cy="4011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39888"/>
            <a:ext cx="3810000" cy="4011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CD03974C-F36B-4962-B4C0-0FF37618C7A4}" type="slidenum">
              <a:rPr lang="fr-FR"/>
              <a:pPr>
                <a:defRPr/>
              </a:pPr>
              <a:t>‹N°›</a:t>
            </a:fld>
            <a:endParaRPr lang="fr-FR"/>
          </a:p>
        </p:txBody>
      </p:sp>
    </p:spTree>
    <p:extLst>
      <p:ext uri="{BB962C8B-B14F-4D97-AF65-F5344CB8AC3E}">
        <p14:creationId xmlns:p14="http://schemas.microsoft.com/office/powerpoint/2010/main" val="3065674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6"/>
          <p:cNvSpPr>
            <a:spLocks noGrp="1" noChangeArrowheads="1"/>
          </p:cNvSpPr>
          <p:nvPr>
            <p:ph type="sldNum" sz="quarter" idx="11"/>
          </p:nvPr>
        </p:nvSpPr>
        <p:spPr>
          <a:ln/>
        </p:spPr>
        <p:txBody>
          <a:bodyPr/>
          <a:lstStyle>
            <a:lvl1pPr>
              <a:defRPr/>
            </a:lvl1pPr>
          </a:lstStyle>
          <a:p>
            <a:pPr>
              <a:defRPr/>
            </a:pPr>
            <a:fld id="{00339ADF-DBCD-4477-A9DB-736CC664609D}" type="slidenum">
              <a:rPr lang="fr-FR"/>
              <a:pPr>
                <a:defRPr/>
              </a:pPr>
              <a:t>‹N°›</a:t>
            </a:fld>
            <a:endParaRPr lang="fr-FR"/>
          </a:p>
        </p:txBody>
      </p:sp>
    </p:spTree>
    <p:extLst>
      <p:ext uri="{BB962C8B-B14F-4D97-AF65-F5344CB8AC3E}">
        <p14:creationId xmlns:p14="http://schemas.microsoft.com/office/powerpoint/2010/main" val="3149245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6"/>
          <p:cNvSpPr>
            <a:spLocks noGrp="1" noChangeArrowheads="1"/>
          </p:cNvSpPr>
          <p:nvPr>
            <p:ph type="sldNum" sz="quarter" idx="11"/>
          </p:nvPr>
        </p:nvSpPr>
        <p:spPr>
          <a:ln/>
        </p:spPr>
        <p:txBody>
          <a:bodyPr/>
          <a:lstStyle>
            <a:lvl1pPr>
              <a:defRPr/>
            </a:lvl1pPr>
          </a:lstStyle>
          <a:p>
            <a:pPr>
              <a:defRPr/>
            </a:pPr>
            <a:fld id="{E11F2253-4C70-4F6C-B32F-A36C1AE16CFF}" type="slidenum">
              <a:rPr lang="fr-FR"/>
              <a:pPr>
                <a:defRPr/>
              </a:pPr>
              <a:t>‹N°›</a:t>
            </a:fld>
            <a:endParaRPr lang="fr-FR"/>
          </a:p>
        </p:txBody>
      </p:sp>
    </p:spTree>
    <p:extLst>
      <p:ext uri="{BB962C8B-B14F-4D97-AF65-F5344CB8AC3E}">
        <p14:creationId xmlns:p14="http://schemas.microsoft.com/office/powerpoint/2010/main" val="1084655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6"/>
          <p:cNvSpPr>
            <a:spLocks noGrp="1" noChangeArrowheads="1"/>
          </p:cNvSpPr>
          <p:nvPr>
            <p:ph type="sldNum" sz="quarter" idx="11"/>
          </p:nvPr>
        </p:nvSpPr>
        <p:spPr>
          <a:ln/>
        </p:spPr>
        <p:txBody>
          <a:bodyPr/>
          <a:lstStyle>
            <a:lvl1pPr>
              <a:defRPr/>
            </a:lvl1pPr>
          </a:lstStyle>
          <a:p>
            <a:pPr>
              <a:defRPr/>
            </a:pPr>
            <a:fld id="{7951A0D3-662D-4C82-802B-E387BFE1B248}" type="slidenum">
              <a:rPr lang="fr-FR"/>
              <a:pPr>
                <a:defRPr/>
              </a:pPr>
              <a:t>‹N°›</a:t>
            </a:fld>
            <a:endParaRPr lang="fr-FR"/>
          </a:p>
        </p:txBody>
      </p:sp>
    </p:spTree>
    <p:extLst>
      <p:ext uri="{BB962C8B-B14F-4D97-AF65-F5344CB8AC3E}">
        <p14:creationId xmlns:p14="http://schemas.microsoft.com/office/powerpoint/2010/main" val="111698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AECF5A4C-35AE-4FE1-B6DD-7AF0E48C8AFB}" type="slidenum">
              <a:rPr lang="fr-FR"/>
              <a:pPr>
                <a:defRPr/>
              </a:pPr>
              <a:t>‹N°›</a:t>
            </a:fld>
            <a:endParaRPr lang="fr-FR"/>
          </a:p>
        </p:txBody>
      </p:sp>
    </p:spTree>
    <p:extLst>
      <p:ext uri="{BB962C8B-B14F-4D97-AF65-F5344CB8AC3E}">
        <p14:creationId xmlns:p14="http://schemas.microsoft.com/office/powerpoint/2010/main" val="845552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6"/>
          <p:cNvSpPr>
            <a:spLocks noGrp="1" noChangeArrowheads="1"/>
          </p:cNvSpPr>
          <p:nvPr>
            <p:ph type="sldNum" sz="quarter" idx="11"/>
          </p:nvPr>
        </p:nvSpPr>
        <p:spPr>
          <a:ln/>
        </p:spPr>
        <p:txBody>
          <a:bodyPr/>
          <a:lstStyle>
            <a:lvl1pPr>
              <a:defRPr/>
            </a:lvl1pPr>
          </a:lstStyle>
          <a:p>
            <a:pPr>
              <a:defRPr/>
            </a:pPr>
            <a:fld id="{A75B7326-1E2A-4527-9CA8-0105F969DA7C}" type="slidenum">
              <a:rPr lang="fr-FR"/>
              <a:pPr>
                <a:defRPr/>
              </a:pPr>
              <a:t>‹N°›</a:t>
            </a:fld>
            <a:endParaRPr lang="fr-FR"/>
          </a:p>
        </p:txBody>
      </p:sp>
    </p:spTree>
    <p:extLst>
      <p:ext uri="{BB962C8B-B14F-4D97-AF65-F5344CB8AC3E}">
        <p14:creationId xmlns:p14="http://schemas.microsoft.com/office/powerpoint/2010/main" val="922871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38400" y="61913"/>
            <a:ext cx="6476999" cy="58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dirty="0" smtClean="0"/>
              <a:t>Cliquez pour donner un titre à la diapo</a:t>
            </a:r>
          </a:p>
        </p:txBody>
      </p:sp>
      <p:sp>
        <p:nvSpPr>
          <p:cNvPr id="1027" name="Rectangle 3"/>
          <p:cNvSpPr>
            <a:spLocks noGrp="1" noChangeArrowheads="1"/>
          </p:cNvSpPr>
          <p:nvPr>
            <p:ph type="body" idx="1"/>
          </p:nvPr>
        </p:nvSpPr>
        <p:spPr bwMode="auto">
          <a:xfrm>
            <a:off x="685800" y="1639888"/>
            <a:ext cx="7772400" cy="401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3"/>
            <a:r>
              <a:rPr lang="fr-FR" smtClean="0"/>
              <a:t>Cinquième niveau</a:t>
            </a:r>
          </a:p>
        </p:txBody>
      </p:sp>
      <p:sp>
        <p:nvSpPr>
          <p:cNvPr id="1028" name="Rectangle 4"/>
          <p:cNvSpPr>
            <a:spLocks noGrp="1" noChangeArrowheads="1"/>
          </p:cNvSpPr>
          <p:nvPr>
            <p:ph type="dt" sz="half" idx="2"/>
          </p:nvPr>
        </p:nvSpPr>
        <p:spPr bwMode="auto">
          <a:xfrm>
            <a:off x="4754563" y="6481763"/>
            <a:ext cx="1905000" cy="37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atin typeface="Times New Roman" pitchFamily="18" charset="0"/>
                <a:cs typeface="+mn-cs"/>
              </a:defRPr>
            </a:lvl1pPr>
          </a:lstStyle>
          <a:p>
            <a:pPr>
              <a:defRPr/>
            </a:pPr>
            <a:endParaRPr lang="fr-FR"/>
          </a:p>
        </p:txBody>
      </p:sp>
      <p:sp>
        <p:nvSpPr>
          <p:cNvPr id="1030" name="Rectangle 6"/>
          <p:cNvSpPr>
            <a:spLocks noGrp="1" noChangeArrowheads="1"/>
          </p:cNvSpPr>
          <p:nvPr>
            <p:ph type="sldNum" sz="quarter" idx="4"/>
          </p:nvPr>
        </p:nvSpPr>
        <p:spPr bwMode="auto">
          <a:xfrm>
            <a:off x="6824663" y="6481763"/>
            <a:ext cx="2090737" cy="33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accent2"/>
                </a:solidFill>
                <a:latin typeface="Times New Roman" pitchFamily="18" charset="0"/>
                <a:cs typeface="+mn-cs"/>
              </a:defRPr>
            </a:lvl1pPr>
          </a:lstStyle>
          <a:p>
            <a:pPr>
              <a:defRPr/>
            </a:pPr>
            <a:fld id="{43C996D1-C446-4C23-95F1-0A849A0DC8C2}" type="slidenum">
              <a:rPr lang="fr-FR"/>
              <a:pPr>
                <a:defRPr/>
              </a:pPr>
              <a:t>‹N°›</a:t>
            </a:fld>
            <a:endParaRPr lang="fr-FR"/>
          </a:p>
        </p:txBody>
      </p:sp>
      <p:sp>
        <p:nvSpPr>
          <p:cNvPr id="2" name="Rectangle 15"/>
          <p:cNvSpPr>
            <a:spLocks noChangeArrowheads="1"/>
          </p:cNvSpPr>
          <p:nvPr/>
        </p:nvSpPr>
        <p:spPr bwMode="auto">
          <a:xfrm>
            <a:off x="1447800" y="166688"/>
            <a:ext cx="7467600"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a:endParaRPr lang="en-US" sz="2800" i="1">
              <a:solidFill>
                <a:schemeClr val="accent2"/>
              </a:solidFill>
            </a:endParaRPr>
          </a:p>
        </p:txBody>
      </p:sp>
      <p:sp>
        <p:nvSpPr>
          <p:cNvPr id="1031" name="Line 16"/>
          <p:cNvSpPr>
            <a:spLocks noChangeShapeType="1"/>
          </p:cNvSpPr>
          <p:nvPr/>
        </p:nvSpPr>
        <p:spPr bwMode="auto">
          <a:xfrm>
            <a:off x="228600" y="6481763"/>
            <a:ext cx="8686800"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2" name="Line 17"/>
          <p:cNvSpPr>
            <a:spLocks noChangeShapeType="1"/>
          </p:cNvSpPr>
          <p:nvPr/>
        </p:nvSpPr>
        <p:spPr bwMode="auto">
          <a:xfrm flipV="1">
            <a:off x="268513" y="751568"/>
            <a:ext cx="8646886" cy="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3" name="Text Box 19"/>
          <p:cNvSpPr txBox="1">
            <a:spLocks noChangeArrowheads="1"/>
          </p:cNvSpPr>
          <p:nvPr/>
        </p:nvSpPr>
        <p:spPr bwMode="auto">
          <a:xfrm>
            <a:off x="2927350" y="2649538"/>
            <a:ext cx="5530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defRPr/>
            </a:pPr>
            <a:endParaRPr lang="en-US" smtClean="0"/>
          </a:p>
        </p:txBody>
      </p:sp>
      <p:sp>
        <p:nvSpPr>
          <p:cNvPr id="1034" name="Text Box 20"/>
          <p:cNvSpPr txBox="1">
            <a:spLocks noChangeArrowheads="1"/>
          </p:cNvSpPr>
          <p:nvPr/>
        </p:nvSpPr>
        <p:spPr bwMode="auto">
          <a:xfrm>
            <a:off x="228600" y="6537325"/>
            <a:ext cx="659606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defRPr/>
            </a:pPr>
            <a:r>
              <a:rPr lang="en-US" sz="1200" b="1" baseline="0" noProof="0" dirty="0" smtClean="0">
                <a:solidFill>
                  <a:schemeClr val="accent2"/>
                </a:solidFill>
              </a:rPr>
              <a:t>Data browser manual user</a:t>
            </a:r>
          </a:p>
        </p:txBody>
      </p:sp>
      <p:pic>
        <p:nvPicPr>
          <p:cNvPr id="12"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81415"/>
            <a:ext cx="1137615"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D:\MesDocuments\Soleil\DataBrowsing\ansto_logo.gif"/>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37615" y="221002"/>
            <a:ext cx="1166827" cy="3034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r" rtl="0" eaLnBrk="0" fontAlgn="base" hangingPunct="0">
        <a:spcBef>
          <a:spcPct val="0"/>
        </a:spcBef>
        <a:spcAft>
          <a:spcPct val="0"/>
        </a:spcAft>
        <a:defRPr sz="2800" i="1">
          <a:solidFill>
            <a:schemeClr val="accent2"/>
          </a:solidFill>
          <a:latin typeface="+mj-lt"/>
          <a:ea typeface="+mj-ea"/>
          <a:cs typeface="+mj-cs"/>
        </a:defRPr>
      </a:lvl1pPr>
      <a:lvl2pPr algn="r" rtl="0" eaLnBrk="0" fontAlgn="base" hangingPunct="0">
        <a:spcBef>
          <a:spcPct val="0"/>
        </a:spcBef>
        <a:spcAft>
          <a:spcPct val="0"/>
        </a:spcAft>
        <a:defRPr sz="2800" i="1">
          <a:solidFill>
            <a:schemeClr val="accent2"/>
          </a:solidFill>
          <a:latin typeface="Arial" charset="0"/>
          <a:cs typeface="Arial" charset="0"/>
        </a:defRPr>
      </a:lvl2pPr>
      <a:lvl3pPr algn="r" rtl="0" eaLnBrk="0" fontAlgn="base" hangingPunct="0">
        <a:spcBef>
          <a:spcPct val="0"/>
        </a:spcBef>
        <a:spcAft>
          <a:spcPct val="0"/>
        </a:spcAft>
        <a:defRPr sz="2800" i="1">
          <a:solidFill>
            <a:schemeClr val="accent2"/>
          </a:solidFill>
          <a:latin typeface="Arial" charset="0"/>
          <a:cs typeface="Arial" charset="0"/>
        </a:defRPr>
      </a:lvl3pPr>
      <a:lvl4pPr algn="r" rtl="0" eaLnBrk="0" fontAlgn="base" hangingPunct="0">
        <a:spcBef>
          <a:spcPct val="0"/>
        </a:spcBef>
        <a:spcAft>
          <a:spcPct val="0"/>
        </a:spcAft>
        <a:defRPr sz="2800" i="1">
          <a:solidFill>
            <a:schemeClr val="accent2"/>
          </a:solidFill>
          <a:latin typeface="Arial" charset="0"/>
          <a:cs typeface="Arial" charset="0"/>
        </a:defRPr>
      </a:lvl4pPr>
      <a:lvl5pPr algn="r" rtl="0" eaLnBrk="0" fontAlgn="base" hangingPunct="0">
        <a:spcBef>
          <a:spcPct val="0"/>
        </a:spcBef>
        <a:spcAft>
          <a:spcPct val="0"/>
        </a:spcAft>
        <a:defRPr sz="2800" i="1">
          <a:solidFill>
            <a:schemeClr val="accent2"/>
          </a:solidFill>
          <a:latin typeface="Arial" charset="0"/>
          <a:cs typeface="Arial" charset="0"/>
        </a:defRPr>
      </a:lvl5pPr>
      <a:lvl6pPr marL="457200" algn="r" rtl="0" fontAlgn="base">
        <a:spcBef>
          <a:spcPct val="0"/>
        </a:spcBef>
        <a:spcAft>
          <a:spcPct val="0"/>
        </a:spcAft>
        <a:defRPr sz="2800" i="1">
          <a:solidFill>
            <a:schemeClr val="accent2"/>
          </a:solidFill>
          <a:latin typeface="Arial" charset="0"/>
          <a:cs typeface="Arial" charset="0"/>
        </a:defRPr>
      </a:lvl6pPr>
      <a:lvl7pPr marL="914400" algn="r" rtl="0" fontAlgn="base">
        <a:spcBef>
          <a:spcPct val="0"/>
        </a:spcBef>
        <a:spcAft>
          <a:spcPct val="0"/>
        </a:spcAft>
        <a:defRPr sz="2800" i="1">
          <a:solidFill>
            <a:schemeClr val="accent2"/>
          </a:solidFill>
          <a:latin typeface="Arial" charset="0"/>
          <a:cs typeface="Arial" charset="0"/>
        </a:defRPr>
      </a:lvl7pPr>
      <a:lvl8pPr marL="1371600" algn="r" rtl="0" fontAlgn="base">
        <a:spcBef>
          <a:spcPct val="0"/>
        </a:spcBef>
        <a:spcAft>
          <a:spcPct val="0"/>
        </a:spcAft>
        <a:defRPr sz="2800" i="1">
          <a:solidFill>
            <a:schemeClr val="accent2"/>
          </a:solidFill>
          <a:latin typeface="Arial" charset="0"/>
          <a:cs typeface="Arial" charset="0"/>
        </a:defRPr>
      </a:lvl8pPr>
      <a:lvl9pPr marL="1828800" algn="r" rtl="0" fontAlgn="base">
        <a:spcBef>
          <a:spcPct val="0"/>
        </a:spcBef>
        <a:spcAft>
          <a:spcPct val="0"/>
        </a:spcAft>
        <a:defRPr sz="2800" i="1">
          <a:solidFill>
            <a:schemeClr val="accent2"/>
          </a:solidFill>
          <a:latin typeface="Arial" charset="0"/>
          <a:cs typeface="Arial" charset="0"/>
        </a:defRPr>
      </a:lvl9pPr>
    </p:titleStyle>
    <p:bodyStyle>
      <a:lvl1pPr marL="342900" indent="-342900" algn="l" rtl="0" eaLnBrk="0" fontAlgn="base" hangingPunct="0">
        <a:spcBef>
          <a:spcPct val="20000"/>
        </a:spcBef>
        <a:spcAft>
          <a:spcPct val="0"/>
        </a:spcAft>
        <a:buChar char="•"/>
        <a:defRPr sz="2800">
          <a:solidFill>
            <a:schemeClr val="accent2"/>
          </a:solidFill>
          <a:latin typeface="+mn-lt"/>
          <a:ea typeface="+mn-ea"/>
          <a:cs typeface="+mn-cs"/>
        </a:defRPr>
      </a:lvl1pPr>
      <a:lvl2pPr marL="952500" indent="-419100" algn="l" rtl="0" eaLnBrk="0" fontAlgn="base" hangingPunct="0">
        <a:spcBef>
          <a:spcPct val="20000"/>
        </a:spcBef>
        <a:spcAft>
          <a:spcPct val="0"/>
        </a:spcAft>
        <a:buChar char="–"/>
        <a:defRPr sz="2400">
          <a:solidFill>
            <a:schemeClr val="tx1"/>
          </a:solidFill>
          <a:latin typeface="+mn-lt"/>
        </a:defRPr>
      </a:lvl2pPr>
      <a:lvl3pPr marL="1524000" indent="-381000" algn="l" rtl="0" eaLnBrk="0" fontAlgn="base" hangingPunct="0">
        <a:spcBef>
          <a:spcPct val="20000"/>
        </a:spcBef>
        <a:spcAft>
          <a:spcPct val="0"/>
        </a:spcAft>
        <a:buChar char="•"/>
        <a:defRPr sz="2400">
          <a:solidFill>
            <a:schemeClr val="tx1"/>
          </a:solidFill>
          <a:latin typeface="+mn-lt"/>
        </a:defRPr>
      </a:lvl3pPr>
      <a:lvl4pPr marL="2095500" indent="-381000" algn="l" rtl="0" eaLnBrk="0" fontAlgn="base" hangingPunct="0">
        <a:spcBef>
          <a:spcPct val="20000"/>
        </a:spcBef>
        <a:spcAft>
          <a:spcPct val="0"/>
        </a:spcAft>
        <a:buChar char="–"/>
        <a:defRPr sz="2000">
          <a:solidFill>
            <a:schemeClr val="tx1"/>
          </a:solidFill>
          <a:latin typeface="+mn-lt"/>
        </a:defRPr>
      </a:lvl4pPr>
      <a:lvl5pPr marL="2667000" indent="-285750" algn="l" rtl="0" eaLnBrk="0" fontAlgn="base" hangingPunct="0">
        <a:spcBef>
          <a:spcPct val="20000"/>
        </a:spcBef>
        <a:spcAft>
          <a:spcPct val="0"/>
        </a:spcAft>
        <a:buChar char="»"/>
        <a:defRPr sz="2000">
          <a:solidFill>
            <a:schemeClr val="tx1"/>
          </a:solidFill>
          <a:latin typeface="Times New Roman" pitchFamily="18" charset="0"/>
        </a:defRPr>
      </a:lvl5pPr>
      <a:lvl6pPr marL="3124200" indent="-285750" algn="l" rtl="0" fontAlgn="base">
        <a:spcBef>
          <a:spcPct val="20000"/>
        </a:spcBef>
        <a:spcAft>
          <a:spcPct val="0"/>
        </a:spcAft>
        <a:buChar char="»"/>
        <a:defRPr sz="2000">
          <a:solidFill>
            <a:schemeClr val="tx1"/>
          </a:solidFill>
          <a:latin typeface="Times New Roman" pitchFamily="18" charset="0"/>
        </a:defRPr>
      </a:lvl6pPr>
      <a:lvl7pPr marL="3581400" indent="-285750" algn="l" rtl="0" fontAlgn="base">
        <a:spcBef>
          <a:spcPct val="20000"/>
        </a:spcBef>
        <a:spcAft>
          <a:spcPct val="0"/>
        </a:spcAft>
        <a:buChar char="»"/>
        <a:defRPr sz="2000">
          <a:solidFill>
            <a:schemeClr val="tx1"/>
          </a:solidFill>
          <a:latin typeface="Times New Roman" pitchFamily="18" charset="0"/>
        </a:defRPr>
      </a:lvl7pPr>
      <a:lvl8pPr marL="4038600" indent="-285750" algn="l" rtl="0" fontAlgn="base">
        <a:spcBef>
          <a:spcPct val="20000"/>
        </a:spcBef>
        <a:spcAft>
          <a:spcPct val="0"/>
        </a:spcAft>
        <a:buChar char="»"/>
        <a:defRPr sz="2000">
          <a:solidFill>
            <a:schemeClr val="tx1"/>
          </a:solidFill>
          <a:latin typeface="Times New Roman" pitchFamily="18" charset="0"/>
        </a:defRPr>
      </a:lvl8pPr>
      <a:lvl9pPr marL="4495800" indent="-285750" algn="l" rtl="0" fontAlgn="base">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21A899-08F3-40A7-AC41-9C747462A065}" type="datetimeFigureOut">
              <a:rPr lang="fr-FR" smtClean="0"/>
              <a:t>21/04/2017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C9F179-3810-484F-9323-BE3CB8BD455A}" type="slidenum">
              <a:rPr lang="fr-FR" smtClean="0"/>
              <a:t>‹N°›</a:t>
            </a:fld>
            <a:endParaRPr lang="fr-FR"/>
          </a:p>
        </p:txBody>
      </p:sp>
    </p:spTree>
    <p:extLst>
      <p:ext uri="{BB962C8B-B14F-4D97-AF65-F5344CB8AC3E}">
        <p14:creationId xmlns:p14="http://schemas.microsoft.com/office/powerpoint/2010/main" val="21527019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50.gif"/></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subTitle" idx="1"/>
          </p:nvPr>
        </p:nvSpPr>
        <p:spPr>
          <a:xfrm>
            <a:off x="304799" y="1098550"/>
            <a:ext cx="8543925" cy="3930650"/>
          </a:xfrm>
          <a:ln w="76200">
            <a:solidFill>
              <a:schemeClr val="accent2"/>
            </a:solidFill>
            <a:miter lim="800000"/>
            <a:headEnd/>
            <a:tailEnd/>
          </a:ln>
        </p:spPr>
        <p:txBody>
          <a:bodyPr/>
          <a:lstStyle/>
          <a:p>
            <a:pPr eaLnBrk="1" hangingPunct="1"/>
            <a:endParaRPr lang="fr-FR" sz="1800" dirty="0" smtClean="0"/>
          </a:p>
          <a:p>
            <a:pPr eaLnBrk="1" hangingPunct="1"/>
            <a:r>
              <a:rPr lang="en-US" sz="3600" dirty="0" smtClean="0"/>
              <a:t>Data browser</a:t>
            </a:r>
          </a:p>
          <a:p>
            <a:pPr eaLnBrk="1" hangingPunct="1"/>
            <a:r>
              <a:rPr lang="en-US" sz="3600" dirty="0" smtClean="0"/>
              <a:t>Manual User</a:t>
            </a:r>
          </a:p>
          <a:p>
            <a:pPr eaLnBrk="1" hangingPunct="1"/>
            <a:endParaRPr lang="en-US" sz="1600" dirty="0" smtClean="0"/>
          </a:p>
          <a:p>
            <a:pPr eaLnBrk="1" hangingPunct="1"/>
            <a:endParaRPr lang="en-US" sz="1600" dirty="0" smtClean="0"/>
          </a:p>
          <a:p>
            <a:pPr eaLnBrk="1" hangingPunct="1"/>
            <a:r>
              <a:rPr lang="en-US" sz="2400" dirty="0" smtClean="0"/>
              <a:t>Katy Saintin</a:t>
            </a:r>
          </a:p>
          <a:p>
            <a:pPr eaLnBrk="1" hangingPunct="1"/>
            <a:r>
              <a:rPr lang="en-US" sz="2400" dirty="0" smtClean="0"/>
              <a:t>Last update </a:t>
            </a:r>
            <a:r>
              <a:rPr lang="en-US" sz="2400" dirty="0" smtClean="0"/>
              <a:t>April 2017</a:t>
            </a:r>
            <a:endParaRPr lang="en-US" sz="2400" dirty="0" smtClean="0"/>
          </a:p>
        </p:txBody>
      </p:sp>
      <p:pic>
        <p:nvPicPr>
          <p:cNvPr id="205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7854" y="5227002"/>
            <a:ext cx="2266950" cy="113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10</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Close, Reload a data source </a:t>
            </a:r>
            <a:endParaRPr lang="en-US" dirty="0"/>
          </a:p>
        </p:txBody>
      </p:sp>
      <p:sp>
        <p:nvSpPr>
          <p:cNvPr id="5" name="Rectangle 3"/>
          <p:cNvSpPr>
            <a:spLocks noGrp="1" noChangeArrowheads="1"/>
          </p:cNvSpPr>
          <p:nvPr>
            <p:ph type="body" sz="half" idx="1"/>
          </p:nvPr>
        </p:nvSpPr>
        <p:spPr>
          <a:xfrm>
            <a:off x="292099" y="1074056"/>
            <a:ext cx="8521700" cy="1436915"/>
          </a:xfrm>
        </p:spPr>
        <p:txBody>
          <a:bodyPr/>
          <a:lstStyle/>
          <a:p>
            <a:pPr marL="381000" indent="-457200">
              <a:lnSpc>
                <a:spcPct val="80000"/>
              </a:lnSpc>
              <a:spcBef>
                <a:spcPts val="600"/>
              </a:spcBef>
              <a:spcAft>
                <a:spcPts val="600"/>
              </a:spcAft>
            </a:pPr>
            <a:r>
              <a:rPr lang="en-US" sz="2000" dirty="0" smtClean="0"/>
              <a:t>Select a source to close.</a:t>
            </a:r>
          </a:p>
          <a:p>
            <a:pPr marL="381000" indent="-457200">
              <a:lnSpc>
                <a:spcPct val="80000"/>
              </a:lnSpc>
              <a:spcBef>
                <a:spcPts val="600"/>
              </a:spcBef>
              <a:spcAft>
                <a:spcPts val="600"/>
              </a:spcAft>
            </a:pPr>
            <a:r>
              <a:rPr lang="en-US" sz="2000" dirty="0" smtClean="0"/>
              <a:t>Right click and Close the source</a:t>
            </a:r>
          </a:p>
          <a:p>
            <a:pPr marL="381000" indent="-457200">
              <a:lnSpc>
                <a:spcPct val="80000"/>
              </a:lnSpc>
              <a:spcBef>
                <a:spcPts val="600"/>
              </a:spcBef>
              <a:spcAft>
                <a:spcPts val="600"/>
              </a:spcAft>
            </a:pPr>
            <a:r>
              <a:rPr lang="en-US" sz="2000" dirty="0" smtClean="0"/>
              <a:t>Or click on Close button</a:t>
            </a:r>
          </a:p>
          <a:p>
            <a:pPr marL="381000" indent="-457200">
              <a:lnSpc>
                <a:spcPct val="80000"/>
              </a:lnSpc>
              <a:spcBef>
                <a:spcPts val="600"/>
              </a:spcBef>
              <a:spcAft>
                <a:spcPts val="600"/>
              </a:spcAft>
            </a:pPr>
            <a:r>
              <a:rPr lang="en-US" sz="2000" dirty="0" smtClean="0"/>
              <a:t>To reload a data source, right click and Reload menu</a:t>
            </a:r>
            <a:endParaRPr lang="en-US" sz="2000" dirty="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327" y="3381375"/>
            <a:ext cx="5956184"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46200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11</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7"/>
            <a:ext cx="8521700" cy="1596572"/>
          </a:xfrm>
        </p:spPr>
        <p:txBody>
          <a:bodyPr/>
          <a:lstStyle/>
          <a:p>
            <a:pPr marL="0" indent="0">
              <a:lnSpc>
                <a:spcPct val="80000"/>
              </a:lnSpc>
              <a:spcBef>
                <a:spcPts val="600"/>
              </a:spcBef>
              <a:spcAft>
                <a:spcPts val="600"/>
              </a:spcAft>
              <a:buNone/>
            </a:pPr>
            <a:r>
              <a:rPr lang="en-US" sz="2000" dirty="0" smtClean="0">
                <a:solidFill>
                  <a:schemeClr val="accent1"/>
                </a:solidFill>
              </a:rPr>
              <a:t>For a scalar data item (rank=0)</a:t>
            </a:r>
          </a:p>
          <a:p>
            <a:pPr marL="381000" indent="-457200">
              <a:lnSpc>
                <a:spcPct val="80000"/>
              </a:lnSpc>
              <a:spcBef>
                <a:spcPts val="600"/>
              </a:spcBef>
              <a:spcAft>
                <a:spcPts val="600"/>
              </a:spcAft>
            </a:pPr>
            <a:r>
              <a:rPr lang="en-US" sz="2000" dirty="0" smtClean="0"/>
              <a:t>Click on a scalar data item in an open source in the tree.</a:t>
            </a:r>
          </a:p>
          <a:p>
            <a:pPr marL="381000" indent="-457200">
              <a:lnSpc>
                <a:spcPct val="80000"/>
              </a:lnSpc>
              <a:spcBef>
                <a:spcPts val="600"/>
              </a:spcBef>
              <a:spcAft>
                <a:spcPts val="600"/>
              </a:spcAft>
            </a:pPr>
            <a:r>
              <a:rPr lang="en-US" sz="2000" dirty="0" smtClean="0"/>
              <a:t>Or click in the display manager the scalar data item to visualize</a:t>
            </a:r>
          </a:p>
          <a:p>
            <a:pPr marL="381000" indent="-457200">
              <a:lnSpc>
                <a:spcPct val="80000"/>
              </a:lnSpc>
              <a:spcBef>
                <a:spcPts val="600"/>
              </a:spcBef>
              <a:spcAft>
                <a:spcPts val="600"/>
              </a:spcAft>
            </a:pPr>
            <a:r>
              <a:rPr lang="en-US" sz="2000" dirty="0" smtClean="0"/>
              <a:t>The selected data item will be highlighted in the scalar tabbed</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8925" y="2560454"/>
            <a:ext cx="2219325" cy="1870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748" y="4507387"/>
            <a:ext cx="3705678"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9735" y="2726212"/>
            <a:ext cx="385762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0799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12</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7"/>
            <a:ext cx="8521700" cy="1596572"/>
          </a:xfrm>
        </p:spPr>
        <p:txBody>
          <a:bodyPr/>
          <a:lstStyle/>
          <a:p>
            <a:pPr marL="0" indent="0">
              <a:lnSpc>
                <a:spcPct val="80000"/>
              </a:lnSpc>
              <a:spcBef>
                <a:spcPts val="600"/>
              </a:spcBef>
              <a:spcAft>
                <a:spcPts val="600"/>
              </a:spcAft>
              <a:buNone/>
            </a:pPr>
            <a:r>
              <a:rPr lang="en-US" sz="2000" dirty="0" smtClean="0">
                <a:solidFill>
                  <a:schemeClr val="accent1"/>
                </a:solidFill>
              </a:rPr>
              <a:t>For a spectrum data item (rank=1)</a:t>
            </a:r>
          </a:p>
          <a:p>
            <a:pPr marL="381000" indent="-457200">
              <a:lnSpc>
                <a:spcPct val="80000"/>
              </a:lnSpc>
              <a:spcBef>
                <a:spcPts val="600"/>
              </a:spcBef>
              <a:spcAft>
                <a:spcPts val="600"/>
              </a:spcAft>
            </a:pPr>
            <a:r>
              <a:rPr lang="en-US" sz="2000" dirty="0" smtClean="0"/>
              <a:t>Click on a spectrum data item in an open source in the tree.</a:t>
            </a:r>
          </a:p>
          <a:p>
            <a:pPr marL="381000" indent="-457200">
              <a:lnSpc>
                <a:spcPct val="80000"/>
              </a:lnSpc>
              <a:spcBef>
                <a:spcPts val="600"/>
              </a:spcBef>
              <a:spcAft>
                <a:spcPts val="600"/>
              </a:spcAft>
            </a:pPr>
            <a:r>
              <a:rPr lang="en-US" sz="2000" dirty="0" smtClean="0"/>
              <a:t>Or click in the display manager the spectrum data item to visualize</a:t>
            </a:r>
          </a:p>
          <a:p>
            <a:pPr marL="381000" indent="-457200">
              <a:lnSpc>
                <a:spcPct val="80000"/>
              </a:lnSpc>
              <a:spcBef>
                <a:spcPts val="600"/>
              </a:spcBef>
              <a:spcAft>
                <a:spcPts val="600"/>
              </a:spcAft>
            </a:pPr>
            <a:r>
              <a:rPr lang="en-US" sz="2000" dirty="0" smtClean="0"/>
              <a:t>The selected data item will be highlighted in the chart viewer.</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484" y="2496459"/>
            <a:ext cx="2173514" cy="2436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998" y="5281386"/>
            <a:ext cx="313372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1213" y="2496459"/>
            <a:ext cx="4622693" cy="3585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299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13</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7"/>
            <a:ext cx="8521700" cy="1671863"/>
          </a:xfrm>
        </p:spPr>
        <p:txBody>
          <a:bodyPr/>
          <a:lstStyle/>
          <a:p>
            <a:pPr marL="0" indent="0">
              <a:lnSpc>
                <a:spcPct val="80000"/>
              </a:lnSpc>
              <a:spcBef>
                <a:spcPts val="600"/>
              </a:spcBef>
              <a:spcAft>
                <a:spcPts val="600"/>
              </a:spcAft>
              <a:buNone/>
            </a:pPr>
            <a:r>
              <a:rPr lang="en-US" sz="2000" dirty="0" smtClean="0">
                <a:solidFill>
                  <a:schemeClr val="accent1"/>
                </a:solidFill>
              </a:rPr>
              <a:t>For a spectrum data item (rank=1)</a:t>
            </a:r>
          </a:p>
          <a:p>
            <a:pPr>
              <a:spcBef>
                <a:spcPts val="0"/>
              </a:spcBef>
              <a:spcAft>
                <a:spcPts val="0"/>
              </a:spcAft>
            </a:pPr>
            <a:r>
              <a:rPr lang="en-US" sz="1600" dirty="0" smtClean="0"/>
              <a:t>Set a spectrum as X for all the display spectrum or image</a:t>
            </a:r>
            <a:r>
              <a:rPr lang="en-US" sz="1600" dirty="0" smtClean="0"/>
              <a:t>.</a:t>
            </a:r>
          </a:p>
          <a:p>
            <a:pPr>
              <a:spcBef>
                <a:spcPts val="0"/>
              </a:spcBef>
              <a:spcAft>
                <a:spcPts val="0"/>
              </a:spcAft>
              <a:buFont typeface="Wingdings" panose="05000000000000000000" pitchFamily="2" charset="2"/>
              <a:buChar char="Ø"/>
            </a:pPr>
            <a:r>
              <a:rPr lang="en-US" sz="1600" dirty="0" smtClean="0"/>
              <a:t>In the Source Tree select “Show On X” or “Display on X Scale” Menu</a:t>
            </a:r>
          </a:p>
          <a:p>
            <a:pPr>
              <a:spcBef>
                <a:spcPts val="0"/>
              </a:spcBef>
              <a:spcAft>
                <a:spcPts val="0"/>
              </a:spcAft>
            </a:pPr>
            <a:r>
              <a:rPr lang="en-US" sz="1600" dirty="0" smtClean="0"/>
              <a:t>Set a spectrum as X for a specific spectrum or image</a:t>
            </a:r>
          </a:p>
          <a:p>
            <a:pPr>
              <a:spcBef>
                <a:spcPts val="0"/>
              </a:spcBef>
              <a:spcAft>
                <a:spcPts val="0"/>
              </a:spcAft>
              <a:buFont typeface="Wingdings" panose="05000000000000000000" pitchFamily="2" charset="2"/>
              <a:buChar char="Ø"/>
            </a:pPr>
            <a:r>
              <a:rPr lang="en-US" sz="1600" dirty="0" smtClean="0"/>
              <a:t>In the Source Tree select “Display on X for spectrum …”</a:t>
            </a:r>
          </a:p>
          <a:p>
            <a:pPr>
              <a:spcBef>
                <a:spcPts val="0"/>
              </a:spcBef>
              <a:spcAft>
                <a:spcPts val="0"/>
              </a:spcAft>
              <a:buFont typeface="Wingdings" panose="05000000000000000000" pitchFamily="2" charset="2"/>
              <a:buChar char="Ø"/>
            </a:pPr>
            <a:r>
              <a:rPr lang="en-US" sz="1600" dirty="0" smtClean="0"/>
              <a:t>A Dialog will open, select the Item(s) </a:t>
            </a: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375" y="2647951"/>
            <a:ext cx="2873887"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375" y="4371977"/>
            <a:ext cx="2873887" cy="2041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4225" y="2647951"/>
            <a:ext cx="5591175" cy="3729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53935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14</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6"/>
            <a:ext cx="8521700" cy="1944913"/>
          </a:xfrm>
        </p:spPr>
        <p:txBody>
          <a:bodyPr/>
          <a:lstStyle/>
          <a:p>
            <a:pPr marL="0" indent="0">
              <a:lnSpc>
                <a:spcPct val="80000"/>
              </a:lnSpc>
              <a:spcBef>
                <a:spcPts val="600"/>
              </a:spcBef>
              <a:spcAft>
                <a:spcPts val="600"/>
              </a:spcAft>
              <a:buNone/>
            </a:pPr>
            <a:r>
              <a:rPr lang="en-US" sz="2000" dirty="0" smtClean="0">
                <a:solidFill>
                  <a:schemeClr val="accent1"/>
                </a:solidFill>
              </a:rPr>
              <a:t>Samples of chart functionalities</a:t>
            </a:r>
          </a:p>
          <a:p>
            <a:pPr marL="381000" indent="-457200">
              <a:lnSpc>
                <a:spcPct val="80000"/>
              </a:lnSpc>
              <a:spcBef>
                <a:spcPts val="600"/>
              </a:spcBef>
              <a:spcAft>
                <a:spcPts val="600"/>
              </a:spcAft>
            </a:pPr>
            <a:r>
              <a:rPr lang="en-US" sz="2000" dirty="0" smtClean="0"/>
              <a:t>Comparison between 2 spectrums - menu “Evaluate an expression”</a:t>
            </a:r>
          </a:p>
          <a:p>
            <a:pPr marL="381000" indent="-457200">
              <a:lnSpc>
                <a:spcPct val="80000"/>
              </a:lnSpc>
              <a:spcBef>
                <a:spcPts val="600"/>
              </a:spcBef>
              <a:spcAft>
                <a:spcPts val="600"/>
              </a:spcAft>
            </a:pPr>
            <a:r>
              <a:rPr lang="en-US" sz="2000" dirty="0" smtClean="0"/>
              <a:t>Save a snapshot - menu “Save a snapshot of this chart”</a:t>
            </a:r>
          </a:p>
          <a:p>
            <a:pPr marL="381000" indent="-457200">
              <a:lnSpc>
                <a:spcPct val="80000"/>
              </a:lnSpc>
              <a:spcBef>
                <a:spcPts val="600"/>
              </a:spcBef>
              <a:spcAft>
                <a:spcPts val="600"/>
              </a:spcAft>
            </a:pPr>
            <a:r>
              <a:rPr lang="en-US" sz="2000" dirty="0" smtClean="0"/>
              <a:t>Save a data file - menu “Save data File”</a:t>
            </a:r>
          </a:p>
          <a:p>
            <a:pPr marL="381000" indent="-457200">
              <a:lnSpc>
                <a:spcPct val="80000"/>
              </a:lnSpc>
              <a:spcBef>
                <a:spcPts val="600"/>
              </a:spcBef>
              <a:spcAft>
                <a:spcPts val="600"/>
              </a:spcAft>
            </a:pPr>
            <a:r>
              <a:rPr lang="en-US" sz="2000" dirty="0" smtClean="0"/>
              <a:t>Load a saved data file – menu “Load data”</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843" y="2917365"/>
            <a:ext cx="6073386" cy="34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92" y="2917365"/>
            <a:ext cx="2058308" cy="3439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64771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Data item visualization</a:t>
            </a:r>
            <a:endParaRPr lang="fr-FR" dirty="0"/>
          </a:p>
        </p:txBody>
      </p:sp>
      <p:sp>
        <p:nvSpPr>
          <p:cNvPr id="3" name="Espace réservé du texte 2"/>
          <p:cNvSpPr>
            <a:spLocks noGrp="1"/>
          </p:cNvSpPr>
          <p:nvPr>
            <p:ph type="body" sz="half" idx="1"/>
          </p:nvPr>
        </p:nvSpPr>
        <p:spPr>
          <a:xfrm>
            <a:off x="1962150" y="849313"/>
            <a:ext cx="4991100" cy="560387"/>
          </a:xfrm>
        </p:spPr>
        <p:txBody>
          <a:bodyPr/>
          <a:lstStyle/>
          <a:p>
            <a:pPr marL="0" indent="0">
              <a:buNone/>
            </a:pPr>
            <a:r>
              <a:rPr lang="en-US" sz="2000" dirty="0" smtClean="0">
                <a:solidFill>
                  <a:schemeClr val="accent5">
                    <a:lumMod val="75000"/>
                  </a:schemeClr>
                </a:solidFill>
              </a:rPr>
              <a:t>Right click on item Spectrum and Image</a:t>
            </a:r>
            <a:endParaRPr lang="en-US" sz="2000" dirty="0">
              <a:solidFill>
                <a:schemeClr val="accent5">
                  <a:lumMod val="75000"/>
                </a:schemeClr>
              </a:solidFill>
            </a:endParaRPr>
          </a:p>
          <a:p>
            <a:pPr marL="0" indent="0">
              <a:buNone/>
            </a:pPr>
            <a:endParaRPr lang="fr-FR" dirty="0"/>
          </a:p>
        </p:txBody>
      </p:sp>
      <p:sp>
        <p:nvSpPr>
          <p:cNvPr id="4" name="Espace réservé du contenu 3"/>
          <p:cNvSpPr>
            <a:spLocks noGrp="1"/>
          </p:cNvSpPr>
          <p:nvPr>
            <p:ph sz="half" idx="2"/>
          </p:nvPr>
        </p:nvSpPr>
        <p:spPr/>
        <p:txBody>
          <a:bodyPr/>
          <a:lstStyle/>
          <a:p>
            <a:r>
              <a:rPr lang="en-US" sz="2000" dirty="0"/>
              <a:t>Right click opens a menu that lets you choose </a:t>
            </a:r>
            <a:r>
              <a:rPr lang="en-US" sz="2000" dirty="0" smtClean="0"/>
              <a:t>which </a:t>
            </a:r>
            <a:r>
              <a:rPr lang="en-US" sz="2000" dirty="0"/>
              <a:t>axes </a:t>
            </a:r>
            <a:r>
              <a:rPr lang="en-US" sz="2000" dirty="0" smtClean="0"/>
              <a:t>to display </a:t>
            </a:r>
            <a:r>
              <a:rPr lang="en-US" sz="2000" dirty="0"/>
              <a:t>the curve </a:t>
            </a:r>
            <a:r>
              <a:rPr lang="en-US" sz="2000" dirty="0" smtClean="0"/>
              <a:t>.</a:t>
            </a:r>
          </a:p>
          <a:p>
            <a:endParaRPr lang="en-US" sz="2000" dirty="0"/>
          </a:p>
          <a:p>
            <a:r>
              <a:rPr lang="en-US" sz="2000" dirty="0"/>
              <a:t>It </a:t>
            </a:r>
            <a:r>
              <a:rPr lang="en-US" sz="2000"/>
              <a:t>is </a:t>
            </a:r>
            <a:r>
              <a:rPr lang="en-US" sz="2000" smtClean="0"/>
              <a:t>possible </a:t>
            </a:r>
            <a:r>
              <a:rPr lang="en-US" sz="2000" dirty="0"/>
              <a:t>to see a spectrum as a picture.</a:t>
            </a:r>
            <a:endParaRPr lang="fr-FR" sz="2000" dirty="0"/>
          </a:p>
        </p:txBody>
      </p:sp>
      <p:sp>
        <p:nvSpPr>
          <p:cNvPr id="5" name="Espace réservé du numéro de diapositive 4"/>
          <p:cNvSpPr>
            <a:spLocks noGrp="1"/>
          </p:cNvSpPr>
          <p:nvPr>
            <p:ph type="sldNum" sz="quarter" idx="11"/>
          </p:nvPr>
        </p:nvSpPr>
        <p:spPr/>
        <p:txBody>
          <a:bodyPr/>
          <a:lstStyle/>
          <a:p>
            <a:pPr>
              <a:defRPr/>
            </a:pPr>
            <a:fld id="{45D11F90-3016-40AE-AF04-3008E8944FA8}" type="slidenum">
              <a:rPr lang="fr-FR" smtClean="0"/>
              <a:pPr>
                <a:defRPr/>
              </a:pPr>
              <a:t>15</a:t>
            </a:fld>
            <a:endParaRPr lang="fr-F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4" y="2066925"/>
            <a:ext cx="3200401" cy="2113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85949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Data item visualization</a:t>
            </a:r>
            <a:endParaRPr lang="fr-FR" dirty="0"/>
          </a:p>
        </p:txBody>
      </p:sp>
      <p:sp>
        <p:nvSpPr>
          <p:cNvPr id="3" name="Espace réservé du texte 2"/>
          <p:cNvSpPr>
            <a:spLocks noGrp="1"/>
          </p:cNvSpPr>
          <p:nvPr>
            <p:ph type="body" sz="half" idx="1"/>
          </p:nvPr>
        </p:nvSpPr>
        <p:spPr>
          <a:xfrm>
            <a:off x="525780" y="792480"/>
            <a:ext cx="8534400" cy="2034540"/>
          </a:xfrm>
        </p:spPr>
        <p:txBody>
          <a:bodyPr/>
          <a:lstStyle/>
          <a:p>
            <a:pPr marL="0" indent="0">
              <a:buNone/>
            </a:pPr>
            <a:r>
              <a:rPr lang="en-US" sz="2000" dirty="0" smtClean="0">
                <a:solidFill>
                  <a:schemeClr val="accent5">
                    <a:lumMod val="75000"/>
                  </a:schemeClr>
                </a:solidFill>
              </a:rPr>
              <a:t>Show </a:t>
            </a:r>
            <a:r>
              <a:rPr lang="en-US" sz="2000" dirty="0">
                <a:solidFill>
                  <a:schemeClr val="accent5">
                    <a:lumMod val="75000"/>
                  </a:schemeClr>
                </a:solidFill>
              </a:rPr>
              <a:t>in new </a:t>
            </a:r>
            <a:r>
              <a:rPr lang="en-US" sz="2000" dirty="0" smtClean="0">
                <a:solidFill>
                  <a:schemeClr val="accent5">
                    <a:lumMod val="75000"/>
                  </a:schemeClr>
                </a:solidFill>
              </a:rPr>
              <a:t>Chart one or several data views</a:t>
            </a:r>
          </a:p>
          <a:p>
            <a:r>
              <a:rPr lang="en-US" sz="2000" dirty="0" smtClean="0"/>
              <a:t>Right click on the Chart and select “Show In new Chart” menu</a:t>
            </a:r>
          </a:p>
          <a:p>
            <a:r>
              <a:rPr lang="en-US" sz="2000" dirty="0" smtClean="0"/>
              <a:t>Select data views to display.</a:t>
            </a:r>
          </a:p>
          <a:p>
            <a:r>
              <a:rPr lang="en-US" sz="2000" dirty="0" smtClean="0"/>
              <a:t>Enter a or select a title </a:t>
            </a:r>
            <a:r>
              <a:rPr lang="en-US" sz="2000" dirty="0"/>
              <a:t>and </a:t>
            </a:r>
            <a:r>
              <a:rPr lang="en-US" sz="2000" dirty="0" smtClean="0"/>
              <a:t>select an </a:t>
            </a:r>
            <a:r>
              <a:rPr lang="en-US" sz="2000" dirty="0"/>
              <a:t>icon of the new </a:t>
            </a:r>
            <a:r>
              <a:rPr lang="en-US" sz="2000" dirty="0" smtClean="0"/>
              <a:t>Chart.</a:t>
            </a:r>
          </a:p>
          <a:p>
            <a:r>
              <a:rPr lang="en-US" sz="2000" dirty="0"/>
              <a:t>You can see the </a:t>
            </a:r>
            <a:r>
              <a:rPr lang="en-US" sz="2000" dirty="0" smtClean="0"/>
              <a:t>data views previously selected.</a:t>
            </a:r>
            <a:endParaRPr lang="fr-FR" sz="2000" dirty="0"/>
          </a:p>
        </p:txBody>
      </p:sp>
      <p:sp>
        <p:nvSpPr>
          <p:cNvPr id="5" name="Espace réservé du numéro de diapositive 4"/>
          <p:cNvSpPr>
            <a:spLocks noGrp="1"/>
          </p:cNvSpPr>
          <p:nvPr>
            <p:ph type="sldNum" sz="quarter" idx="11"/>
          </p:nvPr>
        </p:nvSpPr>
        <p:spPr/>
        <p:txBody>
          <a:bodyPr/>
          <a:lstStyle/>
          <a:p>
            <a:pPr>
              <a:defRPr/>
            </a:pPr>
            <a:fld id="{45D11F90-3016-40AE-AF04-3008E8944FA8}" type="slidenum">
              <a:rPr lang="fr-FR" smtClean="0"/>
              <a:pPr>
                <a:defRPr/>
              </a:pPr>
              <a:t>16</a:t>
            </a:fld>
            <a:endParaRPr lang="fr-F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08" y="2724943"/>
            <a:ext cx="2412092" cy="3495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5863" y="2722137"/>
            <a:ext cx="4103681" cy="3591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222" y="4187941"/>
            <a:ext cx="1706892" cy="1904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9929" y="2710430"/>
            <a:ext cx="2790251" cy="3603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62723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17</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7"/>
            <a:ext cx="8521700" cy="1596572"/>
          </a:xfrm>
        </p:spPr>
        <p:txBody>
          <a:bodyPr/>
          <a:lstStyle/>
          <a:p>
            <a:pPr marL="0" indent="0">
              <a:lnSpc>
                <a:spcPct val="80000"/>
              </a:lnSpc>
              <a:spcBef>
                <a:spcPts val="600"/>
              </a:spcBef>
              <a:spcAft>
                <a:spcPts val="600"/>
              </a:spcAft>
              <a:buNone/>
            </a:pPr>
            <a:r>
              <a:rPr lang="en-US" sz="2000" dirty="0" smtClean="0">
                <a:solidFill>
                  <a:schemeClr val="accent1"/>
                </a:solidFill>
              </a:rPr>
              <a:t>For a image data item (rank=2)</a:t>
            </a:r>
          </a:p>
          <a:p>
            <a:pPr marL="381000" indent="-457200">
              <a:lnSpc>
                <a:spcPct val="80000"/>
              </a:lnSpc>
              <a:spcBef>
                <a:spcPts val="600"/>
              </a:spcBef>
              <a:spcAft>
                <a:spcPts val="600"/>
              </a:spcAft>
            </a:pPr>
            <a:r>
              <a:rPr lang="en-US" sz="2000" dirty="0" smtClean="0"/>
              <a:t>Click on a image data item in an open source in the tree.</a:t>
            </a:r>
          </a:p>
          <a:p>
            <a:pPr marL="381000" indent="-457200">
              <a:lnSpc>
                <a:spcPct val="80000"/>
              </a:lnSpc>
              <a:spcBef>
                <a:spcPts val="600"/>
              </a:spcBef>
              <a:spcAft>
                <a:spcPts val="600"/>
              </a:spcAft>
            </a:pPr>
            <a:r>
              <a:rPr lang="en-US" sz="2000" dirty="0" smtClean="0"/>
              <a:t>Or click in the display manager the image data item to visualize</a:t>
            </a:r>
          </a:p>
          <a:p>
            <a:pPr marL="381000" indent="-457200">
              <a:lnSpc>
                <a:spcPct val="80000"/>
              </a:lnSpc>
              <a:spcBef>
                <a:spcPts val="600"/>
              </a:spcBef>
              <a:spcAft>
                <a:spcPts val="600"/>
              </a:spcAft>
            </a:pPr>
            <a:r>
              <a:rPr lang="en-US" sz="2000" dirty="0" smtClean="0"/>
              <a:t>The selected data item will be displayed to the front.</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153" y="2413002"/>
            <a:ext cx="3028950"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153" y="5299077"/>
            <a:ext cx="3324225"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9715" y="2496459"/>
            <a:ext cx="3096640" cy="38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1303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18</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6"/>
            <a:ext cx="8521700" cy="1944913"/>
          </a:xfrm>
        </p:spPr>
        <p:txBody>
          <a:bodyPr/>
          <a:lstStyle/>
          <a:p>
            <a:pPr marL="0" indent="0">
              <a:lnSpc>
                <a:spcPct val="80000"/>
              </a:lnSpc>
              <a:spcBef>
                <a:spcPts val="600"/>
              </a:spcBef>
              <a:spcAft>
                <a:spcPts val="600"/>
              </a:spcAft>
              <a:buNone/>
            </a:pPr>
            <a:r>
              <a:rPr lang="en-US" sz="2000" dirty="0" smtClean="0">
                <a:solidFill>
                  <a:schemeClr val="accent1"/>
                </a:solidFill>
              </a:rPr>
              <a:t>Samples of image functionalities</a:t>
            </a:r>
          </a:p>
          <a:p>
            <a:pPr marL="381000" indent="-457200">
              <a:lnSpc>
                <a:spcPct val="80000"/>
              </a:lnSpc>
              <a:spcBef>
                <a:spcPts val="600"/>
              </a:spcBef>
              <a:spcAft>
                <a:spcPts val="600"/>
              </a:spcAft>
            </a:pPr>
            <a:r>
              <a:rPr lang="en-US" sz="2000" smtClean="0"/>
              <a:t>Save </a:t>
            </a:r>
            <a:r>
              <a:rPr lang="en-US" sz="2000" dirty="0" smtClean="0"/>
              <a:t>a snapshot - menu “Save image”</a:t>
            </a:r>
          </a:p>
          <a:p>
            <a:pPr marL="381000" indent="-457200">
              <a:lnSpc>
                <a:spcPct val="80000"/>
              </a:lnSpc>
              <a:spcBef>
                <a:spcPts val="600"/>
              </a:spcBef>
              <a:spcAft>
                <a:spcPts val="600"/>
              </a:spcAft>
            </a:pPr>
            <a:r>
              <a:rPr lang="en-US" sz="2000" dirty="0" smtClean="0"/>
              <a:t>Save a data file - menu “Save data File”</a:t>
            </a:r>
          </a:p>
          <a:p>
            <a:pPr marL="381000" indent="-457200">
              <a:lnSpc>
                <a:spcPct val="80000"/>
              </a:lnSpc>
              <a:spcBef>
                <a:spcPts val="600"/>
              </a:spcBef>
              <a:spcAft>
                <a:spcPts val="600"/>
              </a:spcAft>
            </a:pPr>
            <a:r>
              <a:rPr lang="en-US" sz="2000" dirty="0" smtClean="0"/>
              <a:t>Select a X and a Y Scale – Use the combo box X and Y</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389" y="2917365"/>
            <a:ext cx="1566182" cy="34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9178" y="2917366"/>
            <a:ext cx="5730421" cy="34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1041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19</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190516" y="899887"/>
            <a:ext cx="8953484" cy="2017484"/>
          </a:xfrm>
        </p:spPr>
        <p:txBody>
          <a:bodyPr/>
          <a:lstStyle/>
          <a:p>
            <a:pPr marL="0" indent="0">
              <a:lnSpc>
                <a:spcPct val="80000"/>
              </a:lnSpc>
              <a:spcBef>
                <a:spcPts val="600"/>
              </a:spcBef>
              <a:spcAft>
                <a:spcPts val="600"/>
              </a:spcAft>
              <a:buNone/>
            </a:pPr>
            <a:r>
              <a:rPr lang="en-US" sz="2000" dirty="0" smtClean="0">
                <a:solidFill>
                  <a:schemeClr val="accent1"/>
                </a:solidFill>
              </a:rPr>
              <a:t>For a stack navigation rank &gt; data type rank</a:t>
            </a:r>
          </a:p>
          <a:p>
            <a:pPr marL="381000" indent="-457200">
              <a:lnSpc>
                <a:spcPct val="80000"/>
              </a:lnSpc>
              <a:spcBef>
                <a:spcPts val="600"/>
              </a:spcBef>
              <a:spcAft>
                <a:spcPts val="600"/>
              </a:spcAft>
            </a:pPr>
            <a:r>
              <a:rPr lang="en-US" sz="2000" dirty="0" smtClean="0"/>
              <a:t>Click on a stack data item in an open source in the tree.</a:t>
            </a:r>
          </a:p>
          <a:p>
            <a:pPr marL="381000" indent="-457200">
              <a:lnSpc>
                <a:spcPct val="80000"/>
              </a:lnSpc>
              <a:spcBef>
                <a:spcPts val="600"/>
              </a:spcBef>
              <a:spcAft>
                <a:spcPts val="600"/>
              </a:spcAft>
            </a:pPr>
            <a:r>
              <a:rPr lang="en-US" sz="2000" dirty="0" smtClean="0"/>
              <a:t>Or click in the display manager the stack data item to visualize</a:t>
            </a:r>
          </a:p>
          <a:p>
            <a:pPr marL="381000" indent="-457200">
              <a:lnSpc>
                <a:spcPct val="80000"/>
              </a:lnSpc>
              <a:spcBef>
                <a:spcPts val="600"/>
              </a:spcBef>
              <a:spcAft>
                <a:spcPts val="600"/>
              </a:spcAft>
            </a:pPr>
            <a:r>
              <a:rPr lang="en-US" sz="2000" dirty="0" smtClean="0"/>
              <a:t>The selected data item will be displayed to the front or highlighted.</a:t>
            </a:r>
          </a:p>
          <a:p>
            <a:pPr marL="381000" indent="-457200">
              <a:lnSpc>
                <a:spcPct val="80000"/>
              </a:lnSpc>
              <a:spcBef>
                <a:spcPts val="600"/>
              </a:spcBef>
              <a:spcAft>
                <a:spcPts val="600"/>
              </a:spcAft>
            </a:pPr>
            <a:r>
              <a:rPr lang="en-US" sz="2000" dirty="0" smtClean="0"/>
              <a:t>There will be stack component as necessary according to the dimension</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71" y="2917371"/>
            <a:ext cx="4124291" cy="3433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3495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Espace réservé du numéro de diapositive 4"/>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C903277A-A85D-4234-858B-1BF0731ED418}" type="slidenum">
              <a:rPr lang="fr-FR" sz="1400" smtClean="0">
                <a:solidFill>
                  <a:schemeClr val="accent2"/>
                </a:solidFill>
                <a:latin typeface="Times New Roman" pitchFamily="18" charset="0"/>
              </a:rPr>
              <a:pPr algn="r" eaLnBrk="1" hangingPunct="1">
                <a:defRPr/>
              </a:pPr>
              <a:t>2</a:t>
            </a:fld>
            <a:endParaRPr lang="fr-FR" sz="1400" smtClean="0">
              <a:solidFill>
                <a:schemeClr val="accent2"/>
              </a:solidFill>
              <a:latin typeface="Times New Roman" pitchFamily="18" charset="0"/>
            </a:endParaRPr>
          </a:p>
        </p:txBody>
      </p:sp>
      <p:sp>
        <p:nvSpPr>
          <p:cNvPr id="3075" name="Rectangle 3"/>
          <p:cNvSpPr>
            <a:spLocks noGrp="1" noChangeArrowheads="1"/>
          </p:cNvSpPr>
          <p:nvPr>
            <p:ph type="body" idx="1"/>
          </p:nvPr>
        </p:nvSpPr>
        <p:spPr>
          <a:xfrm>
            <a:off x="292100" y="841831"/>
            <a:ext cx="4149271" cy="5639932"/>
          </a:xfrm>
        </p:spPr>
        <p:txBody>
          <a:bodyPr/>
          <a:lstStyle/>
          <a:p>
            <a:pPr eaLnBrk="1" hangingPunct="1"/>
            <a:r>
              <a:rPr lang="en-US" sz="2000" dirty="0" smtClean="0"/>
              <a:t>Application description -------- 3</a:t>
            </a:r>
          </a:p>
          <a:p>
            <a:pPr lvl="1" eaLnBrk="1" hangingPunct="1"/>
            <a:r>
              <a:rPr lang="en-US" sz="1600" dirty="0" smtClean="0"/>
              <a:t>Data source tree ----------------- 4</a:t>
            </a:r>
            <a:endParaRPr lang="en-US" sz="1600" dirty="0"/>
          </a:p>
          <a:p>
            <a:pPr lvl="1" eaLnBrk="1" hangingPunct="1"/>
            <a:r>
              <a:rPr lang="en-US" sz="1600" dirty="0" smtClean="0"/>
              <a:t>Data items viewer ----------------5</a:t>
            </a:r>
            <a:endParaRPr lang="en-US" sz="1600" dirty="0"/>
          </a:p>
          <a:p>
            <a:pPr lvl="1" eaLnBrk="1" hangingPunct="1"/>
            <a:r>
              <a:rPr lang="en-US" sz="1600" dirty="0" smtClean="0"/>
              <a:t>Display manager ---------------- 6</a:t>
            </a:r>
          </a:p>
          <a:p>
            <a:pPr lvl="1" eaLnBrk="1" hangingPunct="1"/>
            <a:r>
              <a:rPr lang="en-US" sz="1600" dirty="0" smtClean="0"/>
              <a:t>Item information ----------------- 7</a:t>
            </a:r>
            <a:endParaRPr lang="en-US" sz="1800" dirty="0"/>
          </a:p>
          <a:p>
            <a:pPr eaLnBrk="1" hangingPunct="1"/>
            <a:r>
              <a:rPr lang="en-US" sz="2000" dirty="0" smtClean="0"/>
              <a:t>Open a data source -----------  8</a:t>
            </a:r>
          </a:p>
          <a:p>
            <a:pPr lvl="1" eaLnBrk="1" hangingPunct="1"/>
            <a:r>
              <a:rPr lang="en-US" sz="1600" dirty="0" smtClean="0"/>
              <a:t>Open a Nexus file---------------- 8</a:t>
            </a:r>
          </a:p>
          <a:p>
            <a:pPr lvl="1" eaLnBrk="1" hangingPunct="1"/>
            <a:r>
              <a:rPr lang="en-US" sz="1600" dirty="0" smtClean="0"/>
              <a:t>Open a Tango source ---------- 8</a:t>
            </a:r>
          </a:p>
          <a:p>
            <a:pPr lvl="1" eaLnBrk="1" hangingPunct="1"/>
            <a:r>
              <a:rPr lang="en-US" sz="1600" dirty="0" smtClean="0"/>
              <a:t>Open a Mambo VC file--------- 8</a:t>
            </a:r>
            <a:endParaRPr lang="en-US" sz="2000" dirty="0" smtClean="0"/>
          </a:p>
          <a:p>
            <a:pPr eaLnBrk="1" hangingPunct="1"/>
            <a:r>
              <a:rPr lang="en-US" sz="2000" dirty="0" smtClean="0"/>
              <a:t>Close a data source ----------- 10</a:t>
            </a:r>
          </a:p>
          <a:p>
            <a:pPr eaLnBrk="1" hangingPunct="1"/>
            <a:r>
              <a:rPr lang="en-US" sz="2000" dirty="0" smtClean="0"/>
              <a:t>Reload </a:t>
            </a:r>
            <a:r>
              <a:rPr lang="en-US" sz="2000" dirty="0"/>
              <a:t>a data source </a:t>
            </a:r>
            <a:r>
              <a:rPr lang="en-US" sz="2000" dirty="0" smtClean="0"/>
              <a:t>--------- 10</a:t>
            </a:r>
            <a:endParaRPr lang="en-US" sz="2000" dirty="0"/>
          </a:p>
          <a:p>
            <a:pPr eaLnBrk="1" hangingPunct="1"/>
            <a:r>
              <a:rPr lang="en-US" sz="2000" dirty="0" smtClean="0"/>
              <a:t>Data item visualization ------- 11</a:t>
            </a:r>
          </a:p>
          <a:p>
            <a:pPr lvl="1" eaLnBrk="1" hangingPunct="1"/>
            <a:r>
              <a:rPr lang="en-US" sz="1600" dirty="0" smtClean="0"/>
              <a:t>Scalar view ---------------------- 11</a:t>
            </a:r>
          </a:p>
          <a:p>
            <a:pPr lvl="1" eaLnBrk="1" hangingPunct="1"/>
            <a:r>
              <a:rPr lang="en-US" sz="1600" dirty="0" smtClean="0"/>
              <a:t>Spectrum view ------------------ 12</a:t>
            </a:r>
          </a:p>
          <a:p>
            <a:pPr lvl="1" eaLnBrk="1" hangingPunct="1"/>
            <a:r>
              <a:rPr lang="en-US" sz="1600" dirty="0" smtClean="0"/>
              <a:t>Image view ----------------------- </a:t>
            </a:r>
            <a:r>
              <a:rPr lang="en-US" sz="1600" dirty="0" smtClean="0"/>
              <a:t>16</a:t>
            </a:r>
            <a:endParaRPr lang="en-US" sz="1600" dirty="0" smtClean="0"/>
          </a:p>
          <a:p>
            <a:pPr lvl="1" eaLnBrk="1" hangingPunct="1"/>
            <a:r>
              <a:rPr lang="en-US" sz="1600" dirty="0" smtClean="0"/>
              <a:t>Stack navigation ---------------- </a:t>
            </a:r>
            <a:r>
              <a:rPr lang="en-US" sz="1600" dirty="0" smtClean="0"/>
              <a:t>19</a:t>
            </a:r>
            <a:endParaRPr lang="en-US" sz="1600" dirty="0" smtClean="0"/>
          </a:p>
          <a:p>
            <a:pPr marL="0" indent="0" eaLnBrk="1" hangingPunct="1">
              <a:buNone/>
            </a:pPr>
            <a:endParaRPr lang="en-US" dirty="0" smtClean="0"/>
          </a:p>
          <a:p>
            <a:pPr eaLnBrk="1" hangingPunct="1"/>
            <a:endParaRPr lang="en-US" sz="3200" dirty="0" smtClean="0"/>
          </a:p>
        </p:txBody>
      </p:sp>
      <p:sp>
        <p:nvSpPr>
          <p:cNvPr id="4" name="Rectangle 3"/>
          <p:cNvSpPr txBox="1">
            <a:spLocks noChangeArrowheads="1"/>
          </p:cNvSpPr>
          <p:nvPr/>
        </p:nvSpPr>
        <p:spPr bwMode="auto">
          <a:xfrm>
            <a:off x="4484916" y="841831"/>
            <a:ext cx="4455885" cy="5639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accent2"/>
                </a:solidFill>
                <a:latin typeface="+mn-lt"/>
                <a:ea typeface="+mn-ea"/>
                <a:cs typeface="+mn-cs"/>
              </a:defRPr>
            </a:lvl1pPr>
            <a:lvl2pPr marL="952500" indent="-419100" algn="l" rtl="0" eaLnBrk="0" fontAlgn="base" hangingPunct="0">
              <a:spcBef>
                <a:spcPct val="20000"/>
              </a:spcBef>
              <a:spcAft>
                <a:spcPct val="0"/>
              </a:spcAft>
              <a:buChar char="–"/>
              <a:defRPr sz="2400">
                <a:solidFill>
                  <a:schemeClr val="tx1"/>
                </a:solidFill>
                <a:latin typeface="+mn-lt"/>
              </a:defRPr>
            </a:lvl2pPr>
            <a:lvl3pPr marL="1524000" indent="-381000" algn="l" rtl="0" eaLnBrk="0" fontAlgn="base" hangingPunct="0">
              <a:spcBef>
                <a:spcPct val="20000"/>
              </a:spcBef>
              <a:spcAft>
                <a:spcPct val="0"/>
              </a:spcAft>
              <a:buChar char="•"/>
              <a:defRPr sz="2400">
                <a:solidFill>
                  <a:schemeClr val="tx1"/>
                </a:solidFill>
                <a:latin typeface="+mn-lt"/>
              </a:defRPr>
            </a:lvl3pPr>
            <a:lvl4pPr marL="2095500" indent="-381000" algn="l" rtl="0" eaLnBrk="0" fontAlgn="base" hangingPunct="0">
              <a:spcBef>
                <a:spcPct val="20000"/>
              </a:spcBef>
              <a:spcAft>
                <a:spcPct val="0"/>
              </a:spcAft>
              <a:buChar char="–"/>
              <a:defRPr sz="2000">
                <a:solidFill>
                  <a:schemeClr val="tx1"/>
                </a:solidFill>
                <a:latin typeface="+mn-lt"/>
              </a:defRPr>
            </a:lvl4pPr>
            <a:lvl5pPr marL="2667000" indent="-285750" algn="l" rtl="0" eaLnBrk="0" fontAlgn="base" hangingPunct="0">
              <a:spcBef>
                <a:spcPct val="20000"/>
              </a:spcBef>
              <a:spcAft>
                <a:spcPct val="0"/>
              </a:spcAft>
              <a:buChar char="»"/>
              <a:defRPr sz="2000">
                <a:solidFill>
                  <a:schemeClr val="tx1"/>
                </a:solidFill>
                <a:latin typeface="Times New Roman" pitchFamily="18" charset="0"/>
              </a:defRPr>
            </a:lvl5pPr>
            <a:lvl6pPr marL="3124200" indent="-285750" algn="l" rtl="0" fontAlgn="base">
              <a:spcBef>
                <a:spcPct val="20000"/>
              </a:spcBef>
              <a:spcAft>
                <a:spcPct val="0"/>
              </a:spcAft>
              <a:buChar char="»"/>
              <a:defRPr sz="2000">
                <a:solidFill>
                  <a:schemeClr val="tx1"/>
                </a:solidFill>
                <a:latin typeface="Times New Roman" pitchFamily="18" charset="0"/>
              </a:defRPr>
            </a:lvl6pPr>
            <a:lvl7pPr marL="3581400" indent="-285750" algn="l" rtl="0" fontAlgn="base">
              <a:spcBef>
                <a:spcPct val="20000"/>
              </a:spcBef>
              <a:spcAft>
                <a:spcPct val="0"/>
              </a:spcAft>
              <a:buChar char="»"/>
              <a:defRPr sz="2000">
                <a:solidFill>
                  <a:schemeClr val="tx1"/>
                </a:solidFill>
                <a:latin typeface="Times New Roman" pitchFamily="18" charset="0"/>
              </a:defRPr>
            </a:lvl7pPr>
            <a:lvl8pPr marL="4038600" indent="-285750" algn="l" rtl="0" fontAlgn="base">
              <a:spcBef>
                <a:spcPct val="20000"/>
              </a:spcBef>
              <a:spcAft>
                <a:spcPct val="0"/>
              </a:spcAft>
              <a:buChar char="»"/>
              <a:defRPr sz="2000">
                <a:solidFill>
                  <a:schemeClr val="tx1"/>
                </a:solidFill>
                <a:latin typeface="Times New Roman" pitchFamily="18" charset="0"/>
              </a:defRPr>
            </a:lvl8pPr>
            <a:lvl9pPr marL="4495800" indent="-285750" algn="l" rtl="0" fontAlgn="base">
              <a:spcBef>
                <a:spcPct val="20000"/>
              </a:spcBef>
              <a:spcAft>
                <a:spcPct val="0"/>
              </a:spcAft>
              <a:buChar char="»"/>
              <a:defRPr sz="2000">
                <a:solidFill>
                  <a:schemeClr val="tx1"/>
                </a:solidFill>
                <a:latin typeface="Times New Roman" pitchFamily="18" charset="0"/>
              </a:defRPr>
            </a:lvl9pPr>
          </a:lstStyle>
          <a:p>
            <a:pPr eaLnBrk="1" hangingPunct="1"/>
            <a:r>
              <a:rPr lang="en-US" sz="2000" dirty="0" smtClean="0"/>
              <a:t>Display manager ------------------ </a:t>
            </a:r>
            <a:r>
              <a:rPr lang="en-US" sz="2000" dirty="0" smtClean="0"/>
              <a:t>20</a:t>
            </a:r>
            <a:endParaRPr lang="en-US" sz="2000" dirty="0" smtClean="0"/>
          </a:p>
          <a:p>
            <a:pPr lvl="1" eaLnBrk="1" hangingPunct="1"/>
            <a:r>
              <a:rPr lang="en-US" sz="1600" dirty="0" smtClean="0"/>
              <a:t>Change the axis setting ----------- </a:t>
            </a:r>
            <a:r>
              <a:rPr lang="en-US" sz="1600" dirty="0" smtClean="0"/>
              <a:t>21</a:t>
            </a:r>
            <a:endParaRPr lang="en-US" sz="1600" dirty="0" smtClean="0"/>
          </a:p>
          <a:p>
            <a:pPr lvl="1" eaLnBrk="1" hangingPunct="1"/>
            <a:r>
              <a:rPr lang="en-US" sz="1600" dirty="0" smtClean="0"/>
              <a:t>Image as N spectrum -------------- </a:t>
            </a:r>
            <a:r>
              <a:rPr lang="en-US" sz="1600" dirty="0" smtClean="0"/>
              <a:t>23</a:t>
            </a:r>
            <a:endParaRPr lang="en-US" sz="1600" dirty="0" smtClean="0"/>
          </a:p>
          <a:p>
            <a:pPr lvl="1" eaLnBrk="1" hangingPunct="1"/>
            <a:r>
              <a:rPr lang="en-US" sz="1600" dirty="0" smtClean="0"/>
              <a:t>Remove a data item visualization </a:t>
            </a:r>
            <a:r>
              <a:rPr lang="en-US" sz="1600" dirty="0" smtClean="0"/>
              <a:t>21</a:t>
            </a:r>
            <a:endParaRPr lang="en-US" sz="1600" dirty="0" smtClean="0"/>
          </a:p>
          <a:p>
            <a:pPr eaLnBrk="1" hangingPunct="1"/>
            <a:r>
              <a:rPr lang="en-US" sz="2000" dirty="0" smtClean="0"/>
              <a:t>Data browser configuration file -</a:t>
            </a:r>
            <a:r>
              <a:rPr lang="en-US" sz="2000" dirty="0" smtClean="0"/>
              <a:t>23</a:t>
            </a:r>
            <a:endParaRPr lang="en-US" sz="2000" dirty="0" smtClean="0"/>
          </a:p>
          <a:p>
            <a:pPr lvl="1" eaLnBrk="1" hangingPunct="1"/>
            <a:r>
              <a:rPr lang="en-US" sz="1600" dirty="0" smtClean="0"/>
              <a:t>Save a configuration file</a:t>
            </a:r>
          </a:p>
          <a:p>
            <a:pPr lvl="1" eaLnBrk="1" hangingPunct="1"/>
            <a:r>
              <a:rPr lang="en-US" sz="1600" dirty="0" smtClean="0"/>
              <a:t>Load a configuration file</a:t>
            </a:r>
          </a:p>
          <a:p>
            <a:pPr eaLnBrk="1" hangingPunct="1"/>
            <a:r>
              <a:rPr lang="en-US" sz="2000" dirty="0"/>
              <a:t>Data browser </a:t>
            </a:r>
            <a:r>
              <a:rPr lang="en-US" sz="2000" dirty="0" smtClean="0"/>
              <a:t>argument --------- </a:t>
            </a:r>
            <a:r>
              <a:rPr lang="en-US" sz="2000" dirty="0" smtClean="0"/>
              <a:t>24</a:t>
            </a:r>
            <a:endParaRPr lang="en-US" sz="2000" dirty="0"/>
          </a:p>
          <a:p>
            <a:pPr lvl="1" eaLnBrk="1" hangingPunct="1"/>
            <a:r>
              <a:rPr lang="en-US" sz="1600" dirty="0"/>
              <a:t>Open a data source at launch</a:t>
            </a:r>
          </a:p>
          <a:p>
            <a:pPr eaLnBrk="1" hangingPunct="1"/>
            <a:r>
              <a:rPr lang="en-US" sz="2000" dirty="0" smtClean="0"/>
              <a:t>Default configuration setting -- </a:t>
            </a:r>
            <a:r>
              <a:rPr lang="en-US" sz="2000" dirty="0" smtClean="0"/>
              <a:t>26</a:t>
            </a:r>
            <a:endParaRPr lang="en-US" sz="2000" dirty="0"/>
          </a:p>
          <a:p>
            <a:pPr eaLnBrk="1" hangingPunct="1"/>
            <a:r>
              <a:rPr lang="en-US" sz="2000" dirty="0" smtClean="0"/>
              <a:t>Searching tool ---------------------</a:t>
            </a:r>
            <a:r>
              <a:rPr lang="en-US" sz="2000" dirty="0" smtClean="0"/>
              <a:t>27</a:t>
            </a:r>
            <a:endParaRPr lang="en-US" sz="2000" dirty="0" smtClean="0"/>
          </a:p>
          <a:p>
            <a:pPr eaLnBrk="1" hangingPunct="1"/>
            <a:r>
              <a:rPr lang="en-US" sz="2000" dirty="0" smtClean="0"/>
              <a:t>Help documentation--------------</a:t>
            </a:r>
            <a:r>
              <a:rPr lang="en-US" sz="2000" dirty="0" smtClean="0"/>
              <a:t>28</a:t>
            </a:r>
            <a:endParaRPr lang="en-US" sz="2000" dirty="0"/>
          </a:p>
          <a:p>
            <a:pPr marL="0" indent="0" eaLnBrk="1" hangingPunct="1">
              <a:buNone/>
            </a:pPr>
            <a:endParaRPr lang="en-US" sz="2000" dirty="0"/>
          </a:p>
          <a:p>
            <a:pPr eaLnBrk="1" hangingPunct="1"/>
            <a:endParaRPr lang="en-US" dirty="0" smtClean="0"/>
          </a:p>
          <a:p>
            <a:pPr eaLnBrk="1" hangingPunct="1"/>
            <a:endParaRPr lang="en-US"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20</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Data item </a:t>
            </a:r>
            <a:r>
              <a:rPr lang="en-US" dirty="0" smtClean="0"/>
              <a:t>visualization</a:t>
            </a:r>
            <a:endParaRPr lang="en-US" dirty="0"/>
          </a:p>
        </p:txBody>
      </p:sp>
      <p:sp>
        <p:nvSpPr>
          <p:cNvPr id="5" name="Rectangle 3"/>
          <p:cNvSpPr>
            <a:spLocks noGrp="1" noChangeArrowheads="1"/>
          </p:cNvSpPr>
          <p:nvPr>
            <p:ph type="body" sz="half" idx="1"/>
          </p:nvPr>
        </p:nvSpPr>
        <p:spPr>
          <a:xfrm>
            <a:off x="292099" y="899886"/>
            <a:ext cx="8521700" cy="1944913"/>
          </a:xfrm>
        </p:spPr>
        <p:txBody>
          <a:bodyPr/>
          <a:lstStyle/>
          <a:p>
            <a:pPr marL="0" indent="0">
              <a:lnSpc>
                <a:spcPct val="80000"/>
              </a:lnSpc>
              <a:spcBef>
                <a:spcPts val="600"/>
              </a:spcBef>
              <a:spcAft>
                <a:spcPts val="600"/>
              </a:spcAft>
              <a:buNone/>
            </a:pPr>
            <a:r>
              <a:rPr lang="en-US" sz="2000" dirty="0" smtClean="0">
                <a:solidFill>
                  <a:schemeClr val="accent1"/>
                </a:solidFill>
              </a:rPr>
              <a:t>Samples of stack functionalities</a:t>
            </a:r>
          </a:p>
          <a:p>
            <a:pPr marL="381000" indent="-457200">
              <a:lnSpc>
                <a:spcPct val="80000"/>
              </a:lnSpc>
              <a:spcBef>
                <a:spcPts val="600"/>
              </a:spcBef>
              <a:spcAft>
                <a:spcPts val="600"/>
              </a:spcAft>
            </a:pPr>
            <a:r>
              <a:rPr lang="en-US" sz="2000" dirty="0" smtClean="0"/>
              <a:t>Play, Pause, Stop, Next, Previous, Go First, and Go Last</a:t>
            </a:r>
          </a:p>
          <a:p>
            <a:pPr marL="381000" indent="-457200">
              <a:lnSpc>
                <a:spcPct val="80000"/>
              </a:lnSpc>
              <a:spcBef>
                <a:spcPts val="600"/>
              </a:spcBef>
              <a:spcAft>
                <a:spcPts val="600"/>
              </a:spcAft>
            </a:pPr>
            <a:r>
              <a:rPr lang="en-US" sz="2000" dirty="0" smtClean="0"/>
              <a:t>Loop</a:t>
            </a:r>
          </a:p>
          <a:p>
            <a:pPr marL="381000" indent="-457200">
              <a:lnSpc>
                <a:spcPct val="80000"/>
              </a:lnSpc>
              <a:spcBef>
                <a:spcPts val="600"/>
              </a:spcBef>
              <a:spcAft>
                <a:spcPts val="600"/>
              </a:spcAft>
            </a:pPr>
            <a:r>
              <a:rPr lang="fr-FR" sz="2000" dirty="0"/>
              <a:t>Frame rate</a:t>
            </a:r>
            <a:endParaRPr lang="en-US" sz="2000" dirty="0"/>
          </a:p>
          <a:p>
            <a:pPr marL="381000" indent="-457200">
              <a:lnSpc>
                <a:spcPct val="80000"/>
              </a:lnSpc>
              <a:spcBef>
                <a:spcPts val="600"/>
              </a:spcBef>
              <a:spcAft>
                <a:spcPts val="600"/>
              </a:spcAft>
            </a:pPr>
            <a:r>
              <a:rPr lang="en-US" sz="2000" dirty="0" smtClean="0"/>
              <a:t>Video file generation (</a:t>
            </a:r>
            <a:r>
              <a:rPr lang="en-US" sz="2000" dirty="0" err="1" smtClean="0"/>
              <a:t>avi</a:t>
            </a:r>
            <a:r>
              <a:rPr lang="en-US" sz="2000" dirty="0" smtClean="0"/>
              <a:t>, animated gif, </a:t>
            </a:r>
            <a:r>
              <a:rPr lang="en-US" sz="2000" dirty="0" err="1" smtClean="0"/>
              <a:t>mov</a:t>
            </a:r>
            <a:r>
              <a:rPr lang="en-US" sz="2000" dirty="0" smtClean="0"/>
              <a:t>)</a:t>
            </a:r>
          </a:p>
          <a:p>
            <a:pPr marL="990600" lvl="1" indent="-457200">
              <a:lnSpc>
                <a:spcPct val="80000"/>
              </a:lnSpc>
              <a:spcBef>
                <a:spcPts val="600"/>
              </a:spcBef>
              <a:spcAft>
                <a:spcPts val="600"/>
              </a:spcAft>
            </a:pP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497" y="5106079"/>
            <a:ext cx="8266185" cy="1077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oneTexte 1"/>
          <p:cNvSpPr txBox="1"/>
          <p:nvPr/>
        </p:nvSpPr>
        <p:spPr>
          <a:xfrm>
            <a:off x="609599" y="3022991"/>
            <a:ext cx="2069797" cy="369332"/>
          </a:xfrm>
          <a:prstGeom prst="rect">
            <a:avLst/>
          </a:prstGeom>
          <a:noFill/>
        </p:spPr>
        <p:txBody>
          <a:bodyPr wrap="none" rtlCol="0">
            <a:spAutoFit/>
          </a:bodyPr>
          <a:lstStyle/>
          <a:p>
            <a:r>
              <a:rPr lang="en-US" sz="1800" dirty="0" smtClean="0"/>
              <a:t>Go to the first step</a:t>
            </a:r>
            <a:endParaRPr lang="en-US" sz="1800" dirty="0"/>
          </a:p>
        </p:txBody>
      </p:sp>
      <p:cxnSp>
        <p:nvCxnSpPr>
          <p:cNvPr id="7" name="Connecteur droit avec flèche 6"/>
          <p:cNvCxnSpPr/>
          <p:nvPr/>
        </p:nvCxnSpPr>
        <p:spPr bwMode="auto">
          <a:xfrm>
            <a:off x="986971" y="3392323"/>
            <a:ext cx="0" cy="171375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ZoneTexte 15"/>
          <p:cNvSpPr txBox="1"/>
          <p:nvPr/>
        </p:nvSpPr>
        <p:spPr>
          <a:xfrm>
            <a:off x="1644497" y="3424589"/>
            <a:ext cx="2569934" cy="369332"/>
          </a:xfrm>
          <a:prstGeom prst="rect">
            <a:avLst/>
          </a:prstGeom>
          <a:noFill/>
        </p:spPr>
        <p:txBody>
          <a:bodyPr wrap="none" rtlCol="0">
            <a:spAutoFit/>
          </a:bodyPr>
          <a:lstStyle/>
          <a:p>
            <a:r>
              <a:rPr lang="en-US" sz="1800" dirty="0" smtClean="0"/>
              <a:t>Go to the previous step</a:t>
            </a:r>
            <a:endParaRPr lang="en-US" sz="1800" dirty="0"/>
          </a:p>
        </p:txBody>
      </p:sp>
      <p:cxnSp>
        <p:nvCxnSpPr>
          <p:cNvPr id="17" name="Connecteur droit avec flèche 16"/>
          <p:cNvCxnSpPr/>
          <p:nvPr/>
        </p:nvCxnSpPr>
        <p:spPr bwMode="auto">
          <a:xfrm>
            <a:off x="2021869" y="3793921"/>
            <a:ext cx="0" cy="131215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ZoneTexte 19"/>
          <p:cNvSpPr txBox="1"/>
          <p:nvPr/>
        </p:nvSpPr>
        <p:spPr>
          <a:xfrm>
            <a:off x="2508097" y="3946321"/>
            <a:ext cx="2133918" cy="369332"/>
          </a:xfrm>
          <a:prstGeom prst="rect">
            <a:avLst/>
          </a:prstGeom>
          <a:noFill/>
        </p:spPr>
        <p:txBody>
          <a:bodyPr wrap="none" rtlCol="0">
            <a:spAutoFit/>
          </a:bodyPr>
          <a:lstStyle/>
          <a:p>
            <a:r>
              <a:rPr lang="en-US" sz="1800" dirty="0" smtClean="0"/>
              <a:t>Go to the next step</a:t>
            </a:r>
            <a:endParaRPr lang="en-US" sz="1800" dirty="0"/>
          </a:p>
        </p:txBody>
      </p:sp>
      <p:cxnSp>
        <p:nvCxnSpPr>
          <p:cNvPr id="21" name="Connecteur droit avec flèche 20"/>
          <p:cNvCxnSpPr/>
          <p:nvPr/>
        </p:nvCxnSpPr>
        <p:spPr bwMode="auto">
          <a:xfrm>
            <a:off x="2885469" y="4315653"/>
            <a:ext cx="0" cy="79042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ZoneTexte 23"/>
          <p:cNvSpPr txBox="1"/>
          <p:nvPr/>
        </p:nvSpPr>
        <p:spPr>
          <a:xfrm>
            <a:off x="3313639" y="4450000"/>
            <a:ext cx="2056973" cy="369332"/>
          </a:xfrm>
          <a:prstGeom prst="rect">
            <a:avLst/>
          </a:prstGeom>
          <a:noFill/>
        </p:spPr>
        <p:txBody>
          <a:bodyPr wrap="none" rtlCol="0">
            <a:spAutoFit/>
          </a:bodyPr>
          <a:lstStyle/>
          <a:p>
            <a:r>
              <a:rPr lang="en-US" sz="1800" dirty="0" smtClean="0"/>
              <a:t>Go to the last step</a:t>
            </a:r>
            <a:endParaRPr lang="en-US" sz="1800" dirty="0"/>
          </a:p>
        </p:txBody>
      </p:sp>
      <p:cxnSp>
        <p:nvCxnSpPr>
          <p:cNvPr id="25" name="Connecteur droit avec flèche 24"/>
          <p:cNvCxnSpPr/>
          <p:nvPr/>
        </p:nvCxnSpPr>
        <p:spPr bwMode="auto">
          <a:xfrm>
            <a:off x="3691011" y="4819332"/>
            <a:ext cx="0" cy="28674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ZoneTexte 26"/>
          <p:cNvSpPr txBox="1"/>
          <p:nvPr/>
        </p:nvSpPr>
        <p:spPr>
          <a:xfrm>
            <a:off x="4414697" y="3055257"/>
            <a:ext cx="1313180" cy="369332"/>
          </a:xfrm>
          <a:prstGeom prst="rect">
            <a:avLst/>
          </a:prstGeom>
          <a:noFill/>
        </p:spPr>
        <p:txBody>
          <a:bodyPr wrap="none" rtlCol="0">
            <a:spAutoFit/>
          </a:bodyPr>
          <a:lstStyle/>
          <a:p>
            <a:r>
              <a:rPr lang="en-US" sz="1800" dirty="0" smtClean="0"/>
              <a:t>Frame rate</a:t>
            </a:r>
            <a:endParaRPr lang="en-US" sz="1800" dirty="0"/>
          </a:p>
        </p:txBody>
      </p:sp>
      <p:cxnSp>
        <p:nvCxnSpPr>
          <p:cNvPr id="28" name="Connecteur droit avec flèche 27"/>
          <p:cNvCxnSpPr/>
          <p:nvPr/>
        </p:nvCxnSpPr>
        <p:spPr bwMode="auto">
          <a:xfrm>
            <a:off x="4792069" y="3424589"/>
            <a:ext cx="0" cy="171375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ZoneTexte 28"/>
          <p:cNvSpPr txBox="1"/>
          <p:nvPr/>
        </p:nvSpPr>
        <p:spPr>
          <a:xfrm>
            <a:off x="5346125" y="3453617"/>
            <a:ext cx="1479892" cy="369332"/>
          </a:xfrm>
          <a:prstGeom prst="rect">
            <a:avLst/>
          </a:prstGeom>
          <a:noFill/>
        </p:spPr>
        <p:txBody>
          <a:bodyPr wrap="none" rtlCol="0">
            <a:spAutoFit/>
          </a:bodyPr>
          <a:lstStyle/>
          <a:p>
            <a:r>
              <a:rPr lang="en-US" sz="1800" dirty="0" smtClean="0"/>
              <a:t>Play / Pause</a:t>
            </a:r>
            <a:endParaRPr lang="en-US" sz="1800" dirty="0"/>
          </a:p>
        </p:txBody>
      </p:sp>
      <p:cxnSp>
        <p:nvCxnSpPr>
          <p:cNvPr id="30" name="Connecteur droit avec flèche 29"/>
          <p:cNvCxnSpPr/>
          <p:nvPr/>
        </p:nvCxnSpPr>
        <p:spPr bwMode="auto">
          <a:xfrm>
            <a:off x="5723497" y="3822949"/>
            <a:ext cx="0" cy="131215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ZoneTexte 32"/>
          <p:cNvSpPr txBox="1"/>
          <p:nvPr/>
        </p:nvSpPr>
        <p:spPr>
          <a:xfrm>
            <a:off x="6216497" y="3975349"/>
            <a:ext cx="659155" cy="369332"/>
          </a:xfrm>
          <a:prstGeom prst="rect">
            <a:avLst/>
          </a:prstGeom>
          <a:noFill/>
        </p:spPr>
        <p:txBody>
          <a:bodyPr wrap="none" rtlCol="0">
            <a:spAutoFit/>
          </a:bodyPr>
          <a:lstStyle/>
          <a:p>
            <a:r>
              <a:rPr lang="en-US" sz="1800" dirty="0" smtClean="0"/>
              <a:t>Stop</a:t>
            </a:r>
            <a:endParaRPr lang="en-US" sz="1800" dirty="0"/>
          </a:p>
        </p:txBody>
      </p:sp>
      <p:cxnSp>
        <p:nvCxnSpPr>
          <p:cNvPr id="34" name="Connecteur droit avec flèche 33"/>
          <p:cNvCxnSpPr/>
          <p:nvPr/>
        </p:nvCxnSpPr>
        <p:spPr bwMode="auto">
          <a:xfrm>
            <a:off x="6593869" y="4344681"/>
            <a:ext cx="0" cy="79042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ZoneTexte 34"/>
          <p:cNvSpPr txBox="1"/>
          <p:nvPr/>
        </p:nvSpPr>
        <p:spPr>
          <a:xfrm>
            <a:off x="7605486" y="3523396"/>
            <a:ext cx="1474705" cy="646331"/>
          </a:xfrm>
          <a:prstGeom prst="rect">
            <a:avLst/>
          </a:prstGeom>
          <a:noFill/>
        </p:spPr>
        <p:txBody>
          <a:bodyPr wrap="square" rtlCol="0">
            <a:spAutoFit/>
          </a:bodyPr>
          <a:lstStyle/>
          <a:p>
            <a:pPr algn="ctr"/>
            <a:r>
              <a:rPr lang="en-US" sz="1800" dirty="0" smtClean="0"/>
              <a:t>Video file</a:t>
            </a:r>
          </a:p>
          <a:p>
            <a:pPr algn="ctr"/>
            <a:r>
              <a:rPr lang="en-US" sz="1800" dirty="0" smtClean="0"/>
              <a:t>generation</a:t>
            </a:r>
            <a:endParaRPr lang="en-US" sz="1800" dirty="0"/>
          </a:p>
        </p:txBody>
      </p:sp>
      <p:cxnSp>
        <p:nvCxnSpPr>
          <p:cNvPr id="36" name="Connecteur droit avec flèche 35"/>
          <p:cNvCxnSpPr/>
          <p:nvPr/>
        </p:nvCxnSpPr>
        <p:spPr bwMode="auto">
          <a:xfrm>
            <a:off x="8182855" y="4281467"/>
            <a:ext cx="0" cy="8620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ZoneTexte 37"/>
          <p:cNvSpPr txBox="1"/>
          <p:nvPr/>
        </p:nvSpPr>
        <p:spPr>
          <a:xfrm>
            <a:off x="7078982" y="4347671"/>
            <a:ext cx="697627" cy="369332"/>
          </a:xfrm>
          <a:prstGeom prst="rect">
            <a:avLst/>
          </a:prstGeom>
          <a:noFill/>
        </p:spPr>
        <p:txBody>
          <a:bodyPr wrap="none" rtlCol="0">
            <a:spAutoFit/>
          </a:bodyPr>
          <a:lstStyle/>
          <a:p>
            <a:r>
              <a:rPr lang="en-US" sz="1800" dirty="0" smtClean="0"/>
              <a:t>Loop</a:t>
            </a:r>
            <a:endParaRPr lang="en-US" sz="1800" dirty="0"/>
          </a:p>
        </p:txBody>
      </p:sp>
      <p:cxnSp>
        <p:nvCxnSpPr>
          <p:cNvPr id="39" name="Connecteur droit avec flèche 38"/>
          <p:cNvCxnSpPr/>
          <p:nvPr/>
        </p:nvCxnSpPr>
        <p:spPr bwMode="auto">
          <a:xfrm>
            <a:off x="7405423" y="4710866"/>
            <a:ext cx="1" cy="43395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37140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21</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Display manager</a:t>
            </a:r>
            <a:endParaRPr lang="en-US" dirty="0"/>
          </a:p>
        </p:txBody>
      </p:sp>
      <p:sp>
        <p:nvSpPr>
          <p:cNvPr id="5" name="Rectangle 3"/>
          <p:cNvSpPr>
            <a:spLocks noGrp="1" noChangeArrowheads="1"/>
          </p:cNvSpPr>
          <p:nvPr>
            <p:ph type="body" sz="half" idx="1"/>
          </p:nvPr>
        </p:nvSpPr>
        <p:spPr>
          <a:xfrm>
            <a:off x="190516" y="899887"/>
            <a:ext cx="8953484" cy="2017484"/>
          </a:xfrm>
        </p:spPr>
        <p:txBody>
          <a:bodyPr/>
          <a:lstStyle/>
          <a:p>
            <a:pPr marL="381000" indent="-457200">
              <a:lnSpc>
                <a:spcPct val="80000"/>
              </a:lnSpc>
              <a:spcBef>
                <a:spcPts val="600"/>
              </a:spcBef>
              <a:spcAft>
                <a:spcPts val="600"/>
              </a:spcAft>
            </a:pPr>
            <a:r>
              <a:rPr lang="en-US" sz="2400" dirty="0" smtClean="0">
                <a:solidFill>
                  <a:srgbClr val="FF0000"/>
                </a:solidFill>
              </a:rPr>
              <a:t>Axis configuration</a:t>
            </a:r>
            <a:r>
              <a:rPr lang="en-US" sz="2400" dirty="0" smtClean="0"/>
              <a:t> (Change the axis of a data item)</a:t>
            </a:r>
          </a:p>
          <a:p>
            <a:pPr marL="381000" indent="-457200">
              <a:lnSpc>
                <a:spcPct val="80000"/>
              </a:lnSpc>
              <a:spcBef>
                <a:spcPts val="600"/>
              </a:spcBef>
              <a:spcAft>
                <a:spcPts val="600"/>
              </a:spcAft>
            </a:pPr>
            <a:r>
              <a:rPr lang="en-US" sz="2400" dirty="0" smtClean="0">
                <a:solidFill>
                  <a:srgbClr val="00B050"/>
                </a:solidFill>
              </a:rPr>
              <a:t>Displayed information</a:t>
            </a:r>
            <a:r>
              <a:rPr lang="en-US" sz="2400" dirty="0" smtClean="0"/>
              <a:t> (Click on     button in top right corner )</a:t>
            </a:r>
          </a:p>
          <a:p>
            <a:pPr marL="381000" indent="-457200">
              <a:lnSpc>
                <a:spcPct val="80000"/>
              </a:lnSpc>
              <a:spcBef>
                <a:spcPts val="600"/>
              </a:spcBef>
              <a:spcAft>
                <a:spcPts val="600"/>
              </a:spcAft>
            </a:pPr>
            <a:r>
              <a:rPr lang="en-US" sz="2400" dirty="0" smtClean="0"/>
              <a:t>Remove data item (Select lines and right click to remove)</a:t>
            </a:r>
            <a:endParaRPr lang="en-US" sz="16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833" y="2178048"/>
            <a:ext cx="3923619" cy="2305140"/>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804" y="4619622"/>
            <a:ext cx="8083577" cy="1795004"/>
          </a:xfrm>
          <a:prstGeom prst="rect">
            <a:avLst/>
          </a:prstGeom>
          <a:solidFill>
            <a:schemeClr val="bg1"/>
          </a:solidFill>
          <a:ln w="12700">
            <a:solidFill>
              <a:srgbClr val="00B050"/>
            </a:solidFill>
            <a:miter lim="800000"/>
            <a:headEnd/>
            <a:tailEnd/>
          </a:ln>
          <a:effec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8970" y="2178048"/>
            <a:ext cx="3790411" cy="2305140"/>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4049" y="1393369"/>
            <a:ext cx="272142" cy="29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8533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22</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Display manager</a:t>
            </a:r>
            <a:endParaRPr lang="en-US" dirty="0"/>
          </a:p>
        </p:txBody>
      </p:sp>
      <p:sp>
        <p:nvSpPr>
          <p:cNvPr id="5" name="Rectangle 3"/>
          <p:cNvSpPr>
            <a:spLocks noGrp="1" noChangeArrowheads="1"/>
          </p:cNvSpPr>
          <p:nvPr>
            <p:ph type="body" sz="half" idx="1"/>
          </p:nvPr>
        </p:nvSpPr>
        <p:spPr>
          <a:xfrm>
            <a:off x="292099" y="899887"/>
            <a:ext cx="8521700" cy="831718"/>
          </a:xfrm>
          <a:solidFill>
            <a:schemeClr val="bg1"/>
          </a:solidFill>
        </p:spPr>
        <p:txBody>
          <a:bodyPr/>
          <a:lstStyle/>
          <a:p>
            <a:pPr marL="0" indent="0">
              <a:lnSpc>
                <a:spcPct val="80000"/>
              </a:lnSpc>
              <a:spcBef>
                <a:spcPts val="600"/>
              </a:spcBef>
              <a:spcAft>
                <a:spcPts val="600"/>
              </a:spcAft>
              <a:buNone/>
            </a:pPr>
            <a:r>
              <a:rPr lang="en-US" sz="2000" dirty="0" smtClean="0">
                <a:solidFill>
                  <a:schemeClr val="accent1"/>
                </a:solidFill>
              </a:rPr>
              <a:t>Samples of axis configuration</a:t>
            </a:r>
          </a:p>
          <a:p>
            <a:pPr marL="381000" indent="-457200">
              <a:lnSpc>
                <a:spcPct val="80000"/>
              </a:lnSpc>
              <a:spcBef>
                <a:spcPts val="600"/>
              </a:spcBef>
              <a:spcAft>
                <a:spcPts val="600"/>
              </a:spcAft>
            </a:pPr>
            <a:r>
              <a:rPr lang="en-US" sz="2000" dirty="0" smtClean="0"/>
              <a:t>Set a spectrum or an image on X axis in the Chart</a:t>
            </a:r>
            <a:endParaRPr lang="en-US" sz="2000" dirty="0"/>
          </a:p>
          <a:p>
            <a:pPr marL="381000" indent="-457200">
              <a:lnSpc>
                <a:spcPct val="80000"/>
              </a:lnSpc>
              <a:spcBef>
                <a:spcPts val="600"/>
              </a:spcBef>
              <a:spcAft>
                <a:spcPts val="600"/>
              </a:spcAft>
            </a:pPr>
            <a:endParaRPr lang="en-US" sz="2000" dirty="0" smtClean="0"/>
          </a:p>
          <a:p>
            <a:pPr marL="381000" indent="-457200">
              <a:lnSpc>
                <a:spcPct val="80000"/>
              </a:lnSpc>
              <a:spcBef>
                <a:spcPts val="600"/>
              </a:spcBef>
              <a:spcAft>
                <a:spcPts val="600"/>
              </a:spcAft>
            </a:pPr>
            <a:endParaRPr lang="en-US" sz="2000" dirty="0"/>
          </a:p>
          <a:p>
            <a:pPr marL="381000" indent="-457200">
              <a:lnSpc>
                <a:spcPct val="80000"/>
              </a:lnSpc>
              <a:spcBef>
                <a:spcPts val="600"/>
              </a:spcBef>
              <a:spcAft>
                <a:spcPts val="600"/>
              </a:spcAft>
            </a:pPr>
            <a:endParaRPr lang="en-US" sz="2000" dirty="0" smtClean="0"/>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595" y="1731605"/>
            <a:ext cx="2757034" cy="1617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5663" y="1731605"/>
            <a:ext cx="5418136" cy="4327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4226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23</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Display manager</a:t>
            </a:r>
            <a:endParaRPr lang="en-US" dirty="0"/>
          </a:p>
        </p:txBody>
      </p:sp>
      <p:sp>
        <p:nvSpPr>
          <p:cNvPr id="5" name="Rectangle 3"/>
          <p:cNvSpPr>
            <a:spLocks noGrp="1" noChangeArrowheads="1"/>
          </p:cNvSpPr>
          <p:nvPr>
            <p:ph type="body" sz="half" idx="1"/>
          </p:nvPr>
        </p:nvSpPr>
        <p:spPr>
          <a:xfrm>
            <a:off x="292099" y="899887"/>
            <a:ext cx="8521700" cy="914400"/>
          </a:xfrm>
          <a:solidFill>
            <a:schemeClr val="bg1"/>
          </a:solidFill>
        </p:spPr>
        <p:txBody>
          <a:bodyPr/>
          <a:lstStyle/>
          <a:p>
            <a:pPr marL="0" indent="0">
              <a:lnSpc>
                <a:spcPct val="80000"/>
              </a:lnSpc>
              <a:spcBef>
                <a:spcPts val="600"/>
              </a:spcBef>
              <a:spcAft>
                <a:spcPts val="600"/>
              </a:spcAft>
              <a:buNone/>
            </a:pPr>
            <a:r>
              <a:rPr lang="en-US" sz="2000" dirty="0" smtClean="0">
                <a:solidFill>
                  <a:schemeClr val="accent1"/>
                </a:solidFill>
              </a:rPr>
              <a:t>Samples of axis configuration</a:t>
            </a:r>
          </a:p>
          <a:p>
            <a:pPr marL="381000" indent="-457200">
              <a:lnSpc>
                <a:spcPct val="80000"/>
              </a:lnSpc>
              <a:spcBef>
                <a:spcPts val="600"/>
              </a:spcBef>
              <a:spcAft>
                <a:spcPts val="600"/>
              </a:spcAft>
            </a:pPr>
            <a:r>
              <a:rPr lang="en-US" sz="2000" dirty="0" smtClean="0"/>
              <a:t>See an image or stack image as N spectrum (n lines or n columns)</a:t>
            </a:r>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613" y="1712686"/>
            <a:ext cx="2639787" cy="750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descr="D:\DataBrowser\doc\VideoSample.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082124" y="1669144"/>
            <a:ext cx="5731675" cy="4745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750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24</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Configuration file</a:t>
            </a:r>
            <a:endParaRPr lang="en-US" dirty="0"/>
          </a:p>
        </p:txBody>
      </p:sp>
      <p:sp>
        <p:nvSpPr>
          <p:cNvPr id="5" name="Rectangle 3"/>
          <p:cNvSpPr>
            <a:spLocks noGrp="1" noChangeArrowheads="1"/>
          </p:cNvSpPr>
          <p:nvPr>
            <p:ph type="body" sz="half" idx="1"/>
          </p:nvPr>
        </p:nvSpPr>
        <p:spPr>
          <a:xfrm>
            <a:off x="292099" y="899887"/>
            <a:ext cx="8521700" cy="2539999"/>
          </a:xfrm>
          <a:solidFill>
            <a:schemeClr val="bg1"/>
          </a:solidFill>
        </p:spPr>
        <p:txBody>
          <a:bodyPr/>
          <a:lstStyle/>
          <a:p>
            <a:pPr>
              <a:lnSpc>
                <a:spcPct val="80000"/>
              </a:lnSpc>
              <a:spcBef>
                <a:spcPts val="600"/>
              </a:spcBef>
              <a:spcAft>
                <a:spcPts val="600"/>
              </a:spcAft>
            </a:pPr>
            <a:r>
              <a:rPr lang="en-US" sz="2000" dirty="0" smtClean="0"/>
              <a:t>Open all the wanted data item to visualize</a:t>
            </a:r>
          </a:p>
          <a:p>
            <a:pPr>
              <a:lnSpc>
                <a:spcPct val="80000"/>
              </a:lnSpc>
              <a:spcBef>
                <a:spcPts val="600"/>
              </a:spcBef>
              <a:spcAft>
                <a:spcPts val="600"/>
              </a:spcAft>
            </a:pPr>
            <a:r>
              <a:rPr lang="en-US" sz="2000" dirty="0" smtClean="0"/>
              <a:t>Configure the axis selection thanks to the display manager</a:t>
            </a:r>
          </a:p>
          <a:p>
            <a:pPr>
              <a:lnSpc>
                <a:spcPct val="80000"/>
              </a:lnSpc>
              <a:spcBef>
                <a:spcPts val="600"/>
              </a:spcBef>
              <a:spcAft>
                <a:spcPts val="600"/>
              </a:spcAft>
            </a:pPr>
            <a:r>
              <a:rPr lang="en-US" sz="2000" dirty="0" smtClean="0"/>
              <a:t>Configure the data view line properties (Thickness, color, marker…)</a:t>
            </a:r>
          </a:p>
          <a:p>
            <a:pPr>
              <a:lnSpc>
                <a:spcPct val="80000"/>
              </a:lnSpc>
              <a:spcBef>
                <a:spcPts val="600"/>
              </a:spcBef>
              <a:spcAft>
                <a:spcPts val="600"/>
              </a:spcAft>
            </a:pPr>
            <a:r>
              <a:rPr lang="en-US" sz="2000" dirty="0" smtClean="0"/>
              <a:t>Configure the image properties (axes scale, ROI, zoom, color map…)</a:t>
            </a:r>
          </a:p>
          <a:p>
            <a:pPr>
              <a:lnSpc>
                <a:spcPct val="80000"/>
              </a:lnSpc>
              <a:spcBef>
                <a:spcPts val="600"/>
              </a:spcBef>
              <a:spcAft>
                <a:spcPts val="600"/>
              </a:spcAft>
            </a:pPr>
            <a:r>
              <a:rPr lang="en-US" sz="2000" dirty="0" smtClean="0"/>
              <a:t>Save this configuration from the menu </a:t>
            </a:r>
            <a:r>
              <a:rPr lang="en-US" sz="2000" dirty="0"/>
              <a:t>File-&gt; Save </a:t>
            </a:r>
            <a:r>
              <a:rPr lang="en-US" sz="2000" dirty="0" smtClean="0"/>
              <a:t>configuration.</a:t>
            </a:r>
          </a:p>
          <a:p>
            <a:pPr>
              <a:lnSpc>
                <a:spcPct val="80000"/>
              </a:lnSpc>
              <a:spcBef>
                <a:spcPts val="600"/>
              </a:spcBef>
              <a:spcAft>
                <a:spcPts val="600"/>
              </a:spcAft>
            </a:pPr>
            <a:r>
              <a:rPr lang="en-US" sz="2000" dirty="0" smtClean="0"/>
              <a:t>Load this configuration </a:t>
            </a:r>
            <a:r>
              <a:rPr lang="en-US" sz="2000" dirty="0"/>
              <a:t>from the menu File-&gt; </a:t>
            </a:r>
            <a:r>
              <a:rPr lang="en-US" sz="2000" dirty="0" smtClean="0"/>
              <a:t>Load configuration.</a:t>
            </a:r>
            <a:endParaRPr lang="en-US" sz="2000" dirty="0" smtClean="0">
              <a:solidFill>
                <a:schemeClr val="accent1"/>
              </a:solidFill>
            </a:endParaRPr>
          </a:p>
          <a:p>
            <a:pPr marL="0" indent="0">
              <a:lnSpc>
                <a:spcPct val="80000"/>
              </a:lnSpc>
              <a:spcBef>
                <a:spcPts val="600"/>
              </a:spcBef>
              <a:spcAft>
                <a:spcPts val="600"/>
              </a:spcAft>
              <a:buNone/>
            </a:pPr>
            <a:endParaRPr lang="en-US" sz="18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048" y="3614059"/>
            <a:ext cx="2294021" cy="132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30078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25</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arguments</a:t>
            </a:r>
            <a:endParaRPr lang="en-US" dirty="0"/>
          </a:p>
        </p:txBody>
      </p:sp>
      <p:sp>
        <p:nvSpPr>
          <p:cNvPr id="5" name="Rectangle 3"/>
          <p:cNvSpPr>
            <a:spLocks noGrp="1" noChangeArrowheads="1"/>
          </p:cNvSpPr>
          <p:nvPr>
            <p:ph type="body" sz="half" idx="1"/>
          </p:nvPr>
        </p:nvSpPr>
        <p:spPr>
          <a:xfrm>
            <a:off x="292099" y="899887"/>
            <a:ext cx="8521700" cy="5355769"/>
          </a:xfrm>
          <a:solidFill>
            <a:schemeClr val="bg1"/>
          </a:solidFill>
        </p:spPr>
        <p:txBody>
          <a:bodyPr/>
          <a:lstStyle/>
          <a:p>
            <a:pPr marL="0" indent="0">
              <a:lnSpc>
                <a:spcPct val="80000"/>
              </a:lnSpc>
              <a:spcBef>
                <a:spcPts val="600"/>
              </a:spcBef>
              <a:spcAft>
                <a:spcPts val="600"/>
              </a:spcAft>
              <a:buNone/>
            </a:pPr>
            <a:r>
              <a:rPr lang="en-US" sz="2000" dirty="0" smtClean="0">
                <a:solidFill>
                  <a:schemeClr val="accent1"/>
                </a:solidFill>
              </a:rPr>
              <a:t>Display command line</a:t>
            </a:r>
            <a:r>
              <a:rPr lang="en-US" sz="2000" dirty="0">
                <a:solidFill>
                  <a:schemeClr val="accent1"/>
                </a:solidFill>
              </a:rPr>
              <a:t> help </a:t>
            </a:r>
            <a:endParaRPr lang="en-US" sz="2000" dirty="0" smtClean="0">
              <a:solidFill>
                <a:schemeClr val="accent1"/>
              </a:solidFill>
            </a:endParaRPr>
          </a:p>
          <a:p>
            <a:pPr marL="0" indent="0">
              <a:lnSpc>
                <a:spcPct val="80000"/>
              </a:lnSpc>
              <a:spcBef>
                <a:spcPts val="600"/>
              </a:spcBef>
              <a:spcAft>
                <a:spcPts val="600"/>
              </a:spcAft>
              <a:buNone/>
            </a:pPr>
            <a:r>
              <a:rPr lang="en-US" sz="1800" dirty="0" err="1"/>
              <a:t>databrowser</a:t>
            </a:r>
            <a:r>
              <a:rPr lang="en-US" sz="1800" dirty="0"/>
              <a:t> -? Or -help</a:t>
            </a:r>
          </a:p>
          <a:p>
            <a:pPr marL="0" indent="0">
              <a:lnSpc>
                <a:spcPct val="80000"/>
              </a:lnSpc>
              <a:spcBef>
                <a:spcPts val="600"/>
              </a:spcBef>
              <a:spcAft>
                <a:spcPts val="600"/>
              </a:spcAft>
              <a:buNone/>
            </a:pPr>
            <a:r>
              <a:rPr lang="en-US" sz="2000" dirty="0" smtClean="0">
                <a:solidFill>
                  <a:schemeClr val="accent1"/>
                </a:solidFill>
              </a:rPr>
              <a:t>Open a Nexus source at launch</a:t>
            </a:r>
          </a:p>
          <a:p>
            <a:pPr marL="0" indent="0">
              <a:lnSpc>
                <a:spcPct val="80000"/>
              </a:lnSpc>
              <a:spcBef>
                <a:spcPts val="600"/>
              </a:spcBef>
              <a:spcAft>
                <a:spcPts val="600"/>
              </a:spcAft>
              <a:buNone/>
            </a:pPr>
            <a:r>
              <a:rPr lang="en-US" sz="1800" dirty="0" err="1" smtClean="0"/>
              <a:t>databrowser</a:t>
            </a:r>
            <a:r>
              <a:rPr lang="en-US" sz="1800" dirty="0" smtClean="0"/>
              <a:t>  /path/</a:t>
            </a:r>
            <a:r>
              <a:rPr lang="en-US" sz="1800" dirty="0" err="1" smtClean="0"/>
              <a:t>file.nxs</a:t>
            </a:r>
            <a:endParaRPr lang="en-US" sz="1800" dirty="0" smtClean="0"/>
          </a:p>
          <a:p>
            <a:pPr marL="0" indent="0">
              <a:lnSpc>
                <a:spcPct val="80000"/>
              </a:lnSpc>
              <a:spcBef>
                <a:spcPts val="600"/>
              </a:spcBef>
              <a:spcAft>
                <a:spcPts val="600"/>
              </a:spcAft>
              <a:buNone/>
            </a:pPr>
            <a:r>
              <a:rPr lang="en-US" sz="2000" dirty="0" smtClean="0">
                <a:solidFill>
                  <a:schemeClr val="accent1"/>
                </a:solidFill>
              </a:rPr>
              <a:t>Open </a:t>
            </a:r>
            <a:r>
              <a:rPr lang="en-US" sz="2000" dirty="0">
                <a:solidFill>
                  <a:schemeClr val="accent1"/>
                </a:solidFill>
              </a:rPr>
              <a:t>a Tango source at launch</a:t>
            </a:r>
          </a:p>
          <a:p>
            <a:pPr marL="0" indent="0">
              <a:lnSpc>
                <a:spcPct val="80000"/>
              </a:lnSpc>
              <a:spcBef>
                <a:spcPts val="600"/>
              </a:spcBef>
              <a:spcAft>
                <a:spcPts val="600"/>
              </a:spcAft>
              <a:buNone/>
            </a:pPr>
            <a:r>
              <a:rPr lang="en-US" sz="1800" dirty="0" err="1" smtClean="0"/>
              <a:t>databrowser</a:t>
            </a:r>
            <a:r>
              <a:rPr lang="en-US" sz="1800" dirty="0" smtClean="0"/>
              <a:t>  tango/device/name</a:t>
            </a:r>
          </a:p>
          <a:p>
            <a:pPr marL="0" indent="0">
              <a:lnSpc>
                <a:spcPct val="80000"/>
              </a:lnSpc>
              <a:spcBef>
                <a:spcPts val="600"/>
              </a:spcBef>
              <a:spcAft>
                <a:spcPts val="600"/>
              </a:spcAft>
              <a:buNone/>
            </a:pPr>
            <a:r>
              <a:rPr lang="en-US" sz="1800" dirty="0" err="1" smtClean="0"/>
              <a:t>databrowser</a:t>
            </a:r>
            <a:r>
              <a:rPr lang="en-US" sz="1800" dirty="0" smtClean="0"/>
              <a:t>  /path/</a:t>
            </a:r>
            <a:r>
              <a:rPr lang="en-US" sz="1800" dirty="0" err="1" smtClean="0"/>
              <a:t>atktunning_attributes.tx</a:t>
            </a:r>
            <a:endParaRPr lang="en-US" sz="1800" dirty="0" smtClean="0"/>
          </a:p>
          <a:p>
            <a:pPr marL="0" indent="0">
              <a:lnSpc>
                <a:spcPct val="80000"/>
              </a:lnSpc>
              <a:spcBef>
                <a:spcPts val="600"/>
              </a:spcBef>
              <a:spcAft>
                <a:spcPts val="600"/>
              </a:spcAft>
              <a:buNone/>
            </a:pPr>
            <a:r>
              <a:rPr lang="en-US" sz="2000" dirty="0">
                <a:solidFill>
                  <a:schemeClr val="accent1"/>
                </a:solidFill>
              </a:rPr>
              <a:t>Open a </a:t>
            </a:r>
            <a:r>
              <a:rPr lang="en-US" sz="2000" dirty="0" smtClean="0">
                <a:solidFill>
                  <a:schemeClr val="accent1"/>
                </a:solidFill>
              </a:rPr>
              <a:t>HDB/TDB </a:t>
            </a:r>
            <a:r>
              <a:rPr lang="en-US" sz="2000" dirty="0">
                <a:solidFill>
                  <a:schemeClr val="accent1"/>
                </a:solidFill>
              </a:rPr>
              <a:t>source at launch</a:t>
            </a:r>
          </a:p>
          <a:p>
            <a:pPr marL="0" indent="0">
              <a:lnSpc>
                <a:spcPct val="80000"/>
              </a:lnSpc>
              <a:spcBef>
                <a:spcPts val="600"/>
              </a:spcBef>
              <a:spcAft>
                <a:spcPts val="600"/>
              </a:spcAft>
              <a:buNone/>
            </a:pPr>
            <a:r>
              <a:rPr lang="en-US" sz="1800" dirty="0" err="1"/>
              <a:t>databrowser</a:t>
            </a:r>
            <a:r>
              <a:rPr lang="en-US" sz="1800" dirty="0"/>
              <a:t>  </a:t>
            </a:r>
            <a:r>
              <a:rPr lang="en-US" sz="1800" dirty="0" smtClean="0"/>
              <a:t>/path/hdb.vc</a:t>
            </a:r>
            <a:endParaRPr lang="en-US" sz="1800" dirty="0"/>
          </a:p>
          <a:p>
            <a:pPr marL="0" indent="0">
              <a:lnSpc>
                <a:spcPct val="80000"/>
              </a:lnSpc>
              <a:spcBef>
                <a:spcPts val="600"/>
              </a:spcBef>
              <a:spcAft>
                <a:spcPts val="600"/>
              </a:spcAft>
              <a:buNone/>
            </a:pPr>
            <a:r>
              <a:rPr lang="en-US" sz="1800" dirty="0" err="1"/>
              <a:t>databrowser</a:t>
            </a:r>
            <a:r>
              <a:rPr lang="en-US" sz="1800" dirty="0"/>
              <a:t>  </a:t>
            </a:r>
            <a:r>
              <a:rPr lang="en-US" sz="1800" dirty="0" smtClean="0"/>
              <a:t>/path/tdb.vc</a:t>
            </a:r>
          </a:p>
          <a:p>
            <a:pPr marL="0" indent="0">
              <a:lnSpc>
                <a:spcPct val="80000"/>
              </a:lnSpc>
              <a:spcBef>
                <a:spcPts val="600"/>
              </a:spcBef>
              <a:spcAft>
                <a:spcPts val="600"/>
              </a:spcAft>
              <a:buNone/>
            </a:pPr>
            <a:r>
              <a:rPr lang="en-US" sz="2000" dirty="0" smtClean="0">
                <a:solidFill>
                  <a:schemeClr val="accent1"/>
                </a:solidFill>
              </a:rPr>
              <a:t>Load a configuration file at launch </a:t>
            </a:r>
          </a:p>
          <a:p>
            <a:pPr marL="0" indent="0">
              <a:lnSpc>
                <a:spcPct val="80000"/>
              </a:lnSpc>
              <a:spcBef>
                <a:spcPts val="600"/>
              </a:spcBef>
              <a:spcAft>
                <a:spcPts val="600"/>
              </a:spcAft>
              <a:buNone/>
            </a:pPr>
            <a:r>
              <a:rPr lang="en-US" sz="1800" dirty="0" err="1" smtClean="0"/>
              <a:t>databrowser</a:t>
            </a:r>
            <a:r>
              <a:rPr lang="en-US" sz="1800" dirty="0" smtClean="0"/>
              <a:t> -</a:t>
            </a:r>
            <a:r>
              <a:rPr lang="en-US" sz="1800" dirty="0"/>
              <a:t>v</a:t>
            </a:r>
            <a:r>
              <a:rPr lang="en-US" sz="1800" dirty="0" smtClean="0"/>
              <a:t> </a:t>
            </a:r>
            <a:r>
              <a:rPr lang="en-US" sz="1800" dirty="0"/>
              <a:t>/path/myconfiguration.xml</a:t>
            </a:r>
          </a:p>
          <a:p>
            <a:pPr marL="0" indent="0">
              <a:lnSpc>
                <a:spcPct val="80000"/>
              </a:lnSpc>
              <a:spcBef>
                <a:spcPts val="600"/>
              </a:spcBef>
              <a:spcAft>
                <a:spcPts val="600"/>
              </a:spcAft>
              <a:buNone/>
            </a:pPr>
            <a:endParaRPr lang="en-US" sz="2000" dirty="0">
              <a:solidFill>
                <a:schemeClr val="accent1"/>
              </a:solidFill>
            </a:endParaRPr>
          </a:p>
          <a:p>
            <a:pPr marL="0" indent="0">
              <a:lnSpc>
                <a:spcPct val="80000"/>
              </a:lnSpc>
              <a:spcBef>
                <a:spcPts val="600"/>
              </a:spcBef>
              <a:spcAft>
                <a:spcPts val="600"/>
              </a:spcAft>
              <a:buNone/>
            </a:pPr>
            <a:endParaRPr lang="en-US" sz="18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7844" y="899888"/>
            <a:ext cx="3438525" cy="521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55104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26</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Default configuration </a:t>
            </a:r>
            <a:r>
              <a:rPr lang="en-US" dirty="0" smtClean="0"/>
              <a:t>setting</a:t>
            </a:r>
            <a:endParaRPr lang="en-US" dirty="0"/>
          </a:p>
        </p:txBody>
      </p:sp>
      <p:sp>
        <p:nvSpPr>
          <p:cNvPr id="5" name="Rectangle 3"/>
          <p:cNvSpPr>
            <a:spLocks noGrp="1" noChangeArrowheads="1"/>
          </p:cNvSpPr>
          <p:nvPr>
            <p:ph type="body" sz="half" idx="1"/>
          </p:nvPr>
        </p:nvSpPr>
        <p:spPr>
          <a:xfrm>
            <a:off x="292099" y="769258"/>
            <a:ext cx="8521700" cy="5712505"/>
          </a:xfrm>
          <a:solidFill>
            <a:schemeClr val="bg1"/>
          </a:solidFill>
        </p:spPr>
        <p:txBody>
          <a:bodyPr/>
          <a:lstStyle/>
          <a:p>
            <a:pPr marL="0" indent="0">
              <a:lnSpc>
                <a:spcPct val="80000"/>
              </a:lnSpc>
              <a:spcBef>
                <a:spcPts val="600"/>
              </a:spcBef>
              <a:spcAft>
                <a:spcPts val="0"/>
              </a:spcAft>
              <a:buNone/>
            </a:pPr>
            <a:r>
              <a:rPr lang="en-US" sz="1600" dirty="0" smtClean="0"/>
              <a:t>At each data browser closed action, the following information are saved :</a:t>
            </a:r>
          </a:p>
          <a:p>
            <a:pPr>
              <a:lnSpc>
                <a:spcPct val="80000"/>
              </a:lnSpc>
              <a:spcBef>
                <a:spcPts val="600"/>
              </a:spcBef>
              <a:spcAft>
                <a:spcPts val="0"/>
              </a:spcAft>
            </a:pPr>
            <a:r>
              <a:rPr lang="en-US" sz="1600" dirty="0" smtClean="0"/>
              <a:t>The view disposition (docking)</a:t>
            </a:r>
          </a:p>
          <a:p>
            <a:pPr>
              <a:lnSpc>
                <a:spcPct val="80000"/>
              </a:lnSpc>
              <a:spcBef>
                <a:spcPts val="600"/>
              </a:spcBef>
              <a:spcAft>
                <a:spcPts val="0"/>
              </a:spcAft>
            </a:pPr>
            <a:r>
              <a:rPr lang="en-US" sz="1600" dirty="0" smtClean="0"/>
              <a:t>The size and the windows position on the screen.</a:t>
            </a:r>
          </a:p>
          <a:p>
            <a:pPr>
              <a:lnSpc>
                <a:spcPct val="80000"/>
              </a:lnSpc>
              <a:spcBef>
                <a:spcPts val="600"/>
              </a:spcBef>
              <a:spcAft>
                <a:spcPts val="0"/>
              </a:spcAft>
            </a:pPr>
            <a:r>
              <a:rPr lang="en-US" sz="1600" dirty="0" smtClean="0"/>
              <a:t>The general chart properties :</a:t>
            </a:r>
          </a:p>
          <a:p>
            <a:pPr lvl="1" eaLnBrk="1" hangingPunct="1">
              <a:lnSpc>
                <a:spcPct val="80000"/>
              </a:lnSpc>
              <a:spcBef>
                <a:spcPts val="600"/>
              </a:spcBef>
              <a:spcAft>
                <a:spcPts val="0"/>
              </a:spcAft>
            </a:pPr>
            <a:r>
              <a:rPr lang="en-US" sz="1600" dirty="0"/>
              <a:t>Title</a:t>
            </a:r>
          </a:p>
          <a:p>
            <a:pPr lvl="1" eaLnBrk="1" hangingPunct="1">
              <a:lnSpc>
                <a:spcPct val="80000"/>
              </a:lnSpc>
              <a:spcBef>
                <a:spcPts val="600"/>
              </a:spcBef>
              <a:spcAft>
                <a:spcPts val="0"/>
              </a:spcAft>
            </a:pPr>
            <a:r>
              <a:rPr lang="en-US" sz="1600" dirty="0"/>
              <a:t>The chart background</a:t>
            </a:r>
          </a:p>
          <a:p>
            <a:pPr lvl="1" eaLnBrk="1" hangingPunct="1">
              <a:lnSpc>
                <a:spcPct val="80000"/>
              </a:lnSpc>
              <a:spcBef>
                <a:spcPts val="600"/>
              </a:spcBef>
              <a:spcAft>
                <a:spcPts val="0"/>
              </a:spcAft>
            </a:pPr>
            <a:r>
              <a:rPr lang="en-US" sz="1600" dirty="0"/>
              <a:t>The axis scale, and name</a:t>
            </a:r>
          </a:p>
          <a:p>
            <a:pPr lvl="1" eaLnBrk="1" hangingPunct="1">
              <a:lnSpc>
                <a:spcPct val="80000"/>
              </a:lnSpc>
              <a:spcBef>
                <a:spcPts val="600"/>
              </a:spcBef>
              <a:spcAft>
                <a:spcPts val="0"/>
              </a:spcAft>
            </a:pPr>
            <a:r>
              <a:rPr lang="en-US" sz="1600" dirty="0"/>
              <a:t>The auto highlighting option</a:t>
            </a:r>
          </a:p>
          <a:p>
            <a:pPr eaLnBrk="1" hangingPunct="1">
              <a:lnSpc>
                <a:spcPct val="80000"/>
              </a:lnSpc>
              <a:spcBef>
                <a:spcPts val="600"/>
              </a:spcBef>
              <a:spcAft>
                <a:spcPts val="0"/>
              </a:spcAft>
            </a:pPr>
            <a:r>
              <a:rPr lang="en-US" sz="1600" dirty="0"/>
              <a:t>The general </a:t>
            </a:r>
            <a:r>
              <a:rPr lang="en-US" sz="1600" dirty="0" smtClean="0"/>
              <a:t>image properties (not available yet)</a:t>
            </a:r>
          </a:p>
          <a:p>
            <a:pPr lvl="1" eaLnBrk="1" hangingPunct="1">
              <a:lnSpc>
                <a:spcPct val="80000"/>
              </a:lnSpc>
              <a:spcBef>
                <a:spcPts val="600"/>
              </a:spcBef>
              <a:spcAft>
                <a:spcPts val="0"/>
              </a:spcAft>
            </a:pPr>
            <a:r>
              <a:rPr lang="en-US" sz="1600" dirty="0" smtClean="0"/>
              <a:t>The added ROI</a:t>
            </a:r>
          </a:p>
          <a:p>
            <a:pPr lvl="1" eaLnBrk="1" hangingPunct="1">
              <a:lnSpc>
                <a:spcPct val="80000"/>
              </a:lnSpc>
              <a:spcBef>
                <a:spcPts val="600"/>
              </a:spcBef>
              <a:spcAft>
                <a:spcPts val="0"/>
              </a:spcAft>
            </a:pPr>
            <a:r>
              <a:rPr lang="en-US" sz="1600" dirty="0" smtClean="0"/>
              <a:t>Monochrome option</a:t>
            </a:r>
            <a:endParaRPr lang="en-US" sz="1400" dirty="0" smtClean="0"/>
          </a:p>
          <a:p>
            <a:pPr eaLnBrk="1" hangingPunct="1">
              <a:lnSpc>
                <a:spcPct val="80000"/>
              </a:lnSpc>
              <a:spcBef>
                <a:spcPts val="0"/>
              </a:spcBef>
              <a:spcAft>
                <a:spcPts val="0"/>
              </a:spcAft>
            </a:pPr>
            <a:r>
              <a:rPr lang="en-US" sz="1600" dirty="0"/>
              <a:t>The </a:t>
            </a:r>
            <a:r>
              <a:rPr lang="en-US" sz="1600" dirty="0" smtClean="0"/>
              <a:t>path of different files</a:t>
            </a:r>
            <a:endParaRPr lang="en-US" sz="1600" dirty="0"/>
          </a:p>
          <a:p>
            <a:pPr lvl="1" eaLnBrk="1" hangingPunct="1">
              <a:lnSpc>
                <a:spcPct val="80000"/>
              </a:lnSpc>
              <a:spcBef>
                <a:spcPts val="600"/>
              </a:spcBef>
              <a:spcAft>
                <a:spcPts val="0"/>
              </a:spcAft>
            </a:pPr>
            <a:r>
              <a:rPr lang="en-US" sz="1600" dirty="0" smtClean="0"/>
              <a:t>The path of saved data files from the Chart and the Image viewer.</a:t>
            </a:r>
          </a:p>
          <a:p>
            <a:pPr lvl="1" eaLnBrk="1" hangingPunct="1">
              <a:lnSpc>
                <a:spcPct val="80000"/>
              </a:lnSpc>
              <a:spcBef>
                <a:spcPts val="600"/>
              </a:spcBef>
              <a:spcAft>
                <a:spcPts val="0"/>
              </a:spcAft>
            </a:pPr>
            <a:r>
              <a:rPr lang="en-US" sz="1600" dirty="0" smtClean="0"/>
              <a:t>The path of the snapshot of the Chart and the Image viewer.</a:t>
            </a:r>
          </a:p>
          <a:p>
            <a:pPr lvl="1" eaLnBrk="1" hangingPunct="1">
              <a:lnSpc>
                <a:spcPct val="80000"/>
              </a:lnSpc>
              <a:spcBef>
                <a:spcPts val="600"/>
              </a:spcBef>
              <a:spcAft>
                <a:spcPts val="0"/>
              </a:spcAft>
            </a:pPr>
            <a:r>
              <a:rPr lang="en-US" sz="1600" dirty="0" smtClean="0"/>
              <a:t>The path of the movies from the Player component.</a:t>
            </a:r>
          </a:p>
          <a:p>
            <a:pPr lvl="1" eaLnBrk="1" hangingPunct="1">
              <a:lnSpc>
                <a:spcPct val="80000"/>
              </a:lnSpc>
              <a:spcBef>
                <a:spcPts val="600"/>
              </a:spcBef>
              <a:spcAft>
                <a:spcPts val="0"/>
              </a:spcAft>
            </a:pPr>
            <a:r>
              <a:rPr lang="en-US" sz="1600" dirty="0" smtClean="0"/>
              <a:t>The path of the open data source from Open button</a:t>
            </a:r>
            <a:endParaRPr lang="en-US" sz="1600" dirty="0"/>
          </a:p>
          <a:p>
            <a:pPr marL="266700" eaLnBrk="1" hangingPunct="1">
              <a:lnSpc>
                <a:spcPct val="80000"/>
              </a:lnSpc>
              <a:spcBef>
                <a:spcPts val="600"/>
              </a:spcBef>
              <a:spcAft>
                <a:spcPts val="0"/>
              </a:spcAft>
            </a:pPr>
            <a:r>
              <a:rPr lang="en-US" sz="1600" dirty="0" smtClean="0"/>
              <a:t>The preference file is defined on a system property :</a:t>
            </a:r>
          </a:p>
          <a:p>
            <a:pPr lvl="1" eaLnBrk="1" hangingPunct="1">
              <a:lnSpc>
                <a:spcPct val="80000"/>
              </a:lnSpc>
              <a:spcBef>
                <a:spcPts val="600"/>
              </a:spcBef>
              <a:spcAft>
                <a:spcPts val="0"/>
              </a:spcAft>
            </a:pPr>
            <a:r>
              <a:rPr lang="en-US" sz="1600" dirty="0"/>
              <a:t>-</a:t>
            </a:r>
            <a:r>
              <a:rPr lang="en-US" sz="1600" dirty="0" smtClean="0"/>
              <a:t>DDATABROWSER_CONFIGFILE=/path/uiconfig.xml</a:t>
            </a:r>
          </a:p>
          <a:p>
            <a:pPr marL="266700" eaLnBrk="1" hangingPunct="1">
              <a:lnSpc>
                <a:spcPct val="80000"/>
              </a:lnSpc>
              <a:spcBef>
                <a:spcPts val="600"/>
              </a:spcBef>
              <a:spcAft>
                <a:spcPts val="0"/>
              </a:spcAft>
            </a:pPr>
            <a:r>
              <a:rPr lang="en-US" sz="1600" dirty="0"/>
              <a:t>The </a:t>
            </a:r>
            <a:r>
              <a:rPr lang="en-US" sz="1600" dirty="0" smtClean="0"/>
              <a:t>refreshing of CDMA plugin data is configured in a system property:</a:t>
            </a:r>
            <a:endParaRPr lang="en-US" sz="1600" dirty="0"/>
          </a:p>
          <a:p>
            <a:pPr lvl="1" eaLnBrk="1" hangingPunct="1">
              <a:lnSpc>
                <a:spcPct val="80000"/>
              </a:lnSpc>
              <a:spcBef>
                <a:spcPts val="600"/>
              </a:spcBef>
              <a:spcAft>
                <a:spcPts val="0"/>
              </a:spcAft>
            </a:pPr>
            <a:r>
              <a:rPr lang="en-US" sz="1600" dirty="0"/>
              <a:t>-</a:t>
            </a:r>
            <a:r>
              <a:rPr lang="en-US" sz="1600" dirty="0" smtClean="0"/>
              <a:t>DDB_REFRESHING_ENABLE=true</a:t>
            </a:r>
          </a:p>
          <a:p>
            <a:pPr lvl="1" eaLnBrk="1" hangingPunct="1">
              <a:lnSpc>
                <a:spcPct val="80000"/>
              </a:lnSpc>
              <a:spcBef>
                <a:spcPts val="600"/>
              </a:spcBef>
              <a:spcAft>
                <a:spcPts val="0"/>
              </a:spcAft>
            </a:pPr>
            <a:endParaRPr lang="en-US" sz="1600" dirty="0" smtClean="0"/>
          </a:p>
          <a:p>
            <a:pPr lvl="1" eaLnBrk="1" hangingPunct="1">
              <a:lnSpc>
                <a:spcPct val="80000"/>
              </a:lnSpc>
            </a:pPr>
            <a:endParaRPr lang="en-US" sz="1600" dirty="0" smtClean="0"/>
          </a:p>
        </p:txBody>
      </p:sp>
    </p:spTree>
    <p:extLst>
      <p:ext uri="{BB962C8B-B14F-4D97-AF65-F5344CB8AC3E}">
        <p14:creationId xmlns:p14="http://schemas.microsoft.com/office/powerpoint/2010/main" val="34971159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27</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Searching tool</a:t>
            </a:r>
          </a:p>
        </p:txBody>
      </p:sp>
      <p:sp>
        <p:nvSpPr>
          <p:cNvPr id="5" name="Rectangle 3"/>
          <p:cNvSpPr>
            <a:spLocks noGrp="1" noChangeArrowheads="1"/>
          </p:cNvSpPr>
          <p:nvPr>
            <p:ph type="body" sz="half" idx="1"/>
          </p:nvPr>
        </p:nvSpPr>
        <p:spPr>
          <a:xfrm>
            <a:off x="292099" y="3860800"/>
            <a:ext cx="8521700" cy="2620963"/>
          </a:xfrm>
          <a:solidFill>
            <a:schemeClr val="bg1"/>
          </a:solidFill>
        </p:spPr>
        <p:txBody>
          <a:bodyPr/>
          <a:lstStyle/>
          <a:p>
            <a:pPr lvl="1" eaLnBrk="1" hangingPunct="1">
              <a:lnSpc>
                <a:spcPct val="80000"/>
              </a:lnSpc>
              <a:spcBef>
                <a:spcPts val="600"/>
              </a:spcBef>
              <a:spcAft>
                <a:spcPts val="0"/>
              </a:spcAft>
            </a:pPr>
            <a:endParaRPr lang="en-US" sz="1600" dirty="0" smtClean="0"/>
          </a:p>
          <a:p>
            <a:pPr lvl="1" eaLnBrk="1" hangingPunct="1">
              <a:lnSpc>
                <a:spcPct val="80000"/>
              </a:lnSpc>
            </a:pPr>
            <a:endParaRPr lang="en-US" sz="1600" dirty="0" smtClean="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178" y="1703043"/>
            <a:ext cx="5599339" cy="4315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p:cNvSpPr txBox="1">
            <a:spLocks noChangeArrowheads="1"/>
          </p:cNvSpPr>
          <p:nvPr/>
        </p:nvSpPr>
        <p:spPr bwMode="auto">
          <a:xfrm>
            <a:off x="-38102" y="914403"/>
            <a:ext cx="8851901" cy="12046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accent2"/>
                </a:solidFill>
                <a:latin typeface="+mn-lt"/>
                <a:ea typeface="+mn-ea"/>
                <a:cs typeface="+mn-cs"/>
              </a:defRPr>
            </a:lvl1pPr>
            <a:lvl2pPr marL="952500" indent="-419100" algn="l" rtl="0" eaLnBrk="0" fontAlgn="base" hangingPunct="0">
              <a:spcBef>
                <a:spcPct val="20000"/>
              </a:spcBef>
              <a:spcAft>
                <a:spcPct val="0"/>
              </a:spcAft>
              <a:buChar char="–"/>
              <a:defRPr sz="2400">
                <a:solidFill>
                  <a:schemeClr val="tx1"/>
                </a:solidFill>
                <a:latin typeface="+mn-lt"/>
              </a:defRPr>
            </a:lvl2pPr>
            <a:lvl3pPr marL="1524000" indent="-381000" algn="l" rtl="0" eaLnBrk="0" fontAlgn="base" hangingPunct="0">
              <a:spcBef>
                <a:spcPct val="20000"/>
              </a:spcBef>
              <a:spcAft>
                <a:spcPct val="0"/>
              </a:spcAft>
              <a:buChar char="•"/>
              <a:defRPr sz="2400">
                <a:solidFill>
                  <a:schemeClr val="tx1"/>
                </a:solidFill>
                <a:latin typeface="+mn-lt"/>
              </a:defRPr>
            </a:lvl3pPr>
            <a:lvl4pPr marL="2095500" indent="-381000" algn="l" rtl="0" eaLnBrk="0" fontAlgn="base" hangingPunct="0">
              <a:spcBef>
                <a:spcPct val="20000"/>
              </a:spcBef>
              <a:spcAft>
                <a:spcPct val="0"/>
              </a:spcAft>
              <a:buChar char="–"/>
              <a:defRPr sz="2000">
                <a:solidFill>
                  <a:schemeClr val="tx1"/>
                </a:solidFill>
                <a:latin typeface="+mn-lt"/>
              </a:defRPr>
            </a:lvl4pPr>
            <a:lvl5pPr marL="2667000" indent="-285750" algn="l" rtl="0" eaLnBrk="0" fontAlgn="base" hangingPunct="0">
              <a:spcBef>
                <a:spcPct val="20000"/>
              </a:spcBef>
              <a:spcAft>
                <a:spcPct val="0"/>
              </a:spcAft>
              <a:buChar char="»"/>
              <a:defRPr sz="2000">
                <a:solidFill>
                  <a:schemeClr val="tx1"/>
                </a:solidFill>
                <a:latin typeface="Times New Roman" pitchFamily="18" charset="0"/>
              </a:defRPr>
            </a:lvl5pPr>
            <a:lvl6pPr marL="3124200" indent="-285750" algn="l" rtl="0" fontAlgn="base">
              <a:spcBef>
                <a:spcPct val="20000"/>
              </a:spcBef>
              <a:spcAft>
                <a:spcPct val="0"/>
              </a:spcAft>
              <a:buChar char="»"/>
              <a:defRPr sz="2000">
                <a:solidFill>
                  <a:schemeClr val="tx1"/>
                </a:solidFill>
                <a:latin typeface="Times New Roman" pitchFamily="18" charset="0"/>
              </a:defRPr>
            </a:lvl6pPr>
            <a:lvl7pPr marL="3581400" indent="-285750" algn="l" rtl="0" fontAlgn="base">
              <a:spcBef>
                <a:spcPct val="20000"/>
              </a:spcBef>
              <a:spcAft>
                <a:spcPct val="0"/>
              </a:spcAft>
              <a:buChar char="»"/>
              <a:defRPr sz="2000">
                <a:solidFill>
                  <a:schemeClr val="tx1"/>
                </a:solidFill>
                <a:latin typeface="Times New Roman" pitchFamily="18" charset="0"/>
              </a:defRPr>
            </a:lvl7pPr>
            <a:lvl8pPr marL="4038600" indent="-285750" algn="l" rtl="0" fontAlgn="base">
              <a:spcBef>
                <a:spcPct val="20000"/>
              </a:spcBef>
              <a:spcAft>
                <a:spcPct val="0"/>
              </a:spcAft>
              <a:buChar char="»"/>
              <a:defRPr sz="2000">
                <a:solidFill>
                  <a:schemeClr val="tx1"/>
                </a:solidFill>
                <a:latin typeface="Times New Roman" pitchFamily="18" charset="0"/>
              </a:defRPr>
            </a:lvl8pPr>
            <a:lvl9pPr marL="4495800" indent="-285750" algn="l" rtl="0" fontAlgn="base">
              <a:spcBef>
                <a:spcPct val="20000"/>
              </a:spcBef>
              <a:spcAft>
                <a:spcPct val="0"/>
              </a:spcAft>
              <a:buChar char="»"/>
              <a:defRPr sz="2000">
                <a:solidFill>
                  <a:schemeClr val="tx1"/>
                </a:solidFill>
                <a:latin typeface="Times New Roman" pitchFamily="18" charset="0"/>
              </a:defRPr>
            </a:lvl9pPr>
          </a:lstStyle>
          <a:p>
            <a:pPr>
              <a:lnSpc>
                <a:spcPct val="80000"/>
              </a:lnSpc>
              <a:spcBef>
                <a:spcPts val="600"/>
              </a:spcBef>
              <a:spcAft>
                <a:spcPts val="600"/>
              </a:spcAft>
            </a:pPr>
            <a:r>
              <a:rPr lang="en-US" sz="2000" kern="0" dirty="0" smtClean="0"/>
              <a:t>Type a text to find in the search text field</a:t>
            </a:r>
          </a:p>
          <a:p>
            <a:pPr>
              <a:lnSpc>
                <a:spcPct val="80000"/>
              </a:lnSpc>
              <a:spcBef>
                <a:spcPts val="600"/>
              </a:spcBef>
              <a:spcAft>
                <a:spcPts val="600"/>
              </a:spcAft>
            </a:pPr>
            <a:r>
              <a:rPr lang="en-US" sz="2000" kern="0" dirty="0" smtClean="0"/>
              <a:t>Click on previous or next button to find a item that contains the typed text.</a:t>
            </a:r>
            <a:endParaRPr lang="en-US" sz="2000" kern="0" dirty="0" smtClean="0">
              <a:solidFill>
                <a:schemeClr val="accent1"/>
              </a:solidFill>
            </a:endParaRPr>
          </a:p>
          <a:p>
            <a:pPr marL="0" indent="0">
              <a:lnSpc>
                <a:spcPct val="80000"/>
              </a:lnSpc>
              <a:spcBef>
                <a:spcPts val="600"/>
              </a:spcBef>
              <a:spcAft>
                <a:spcPts val="600"/>
              </a:spcAft>
              <a:buFontTx/>
              <a:buNone/>
            </a:pPr>
            <a:endParaRPr lang="en-US" sz="2000" kern="0" dirty="0" smtClean="0"/>
          </a:p>
          <a:p>
            <a:pPr marL="1059000" lvl="2" indent="0" eaLnBrk="1" hangingPunct="1">
              <a:lnSpc>
                <a:spcPct val="80000"/>
              </a:lnSpc>
              <a:spcBef>
                <a:spcPts val="600"/>
              </a:spcBef>
              <a:buFontTx/>
              <a:buNone/>
            </a:pPr>
            <a:endParaRPr lang="fr-FR" sz="2000" kern="0" dirty="0" smtClean="0"/>
          </a:p>
          <a:p>
            <a:pPr eaLnBrk="1" hangingPunct="1">
              <a:lnSpc>
                <a:spcPct val="80000"/>
              </a:lnSpc>
            </a:pPr>
            <a:endParaRPr lang="fr-FR" kern="0" dirty="0" smtClean="0"/>
          </a:p>
          <a:p>
            <a:pPr lvl="1" eaLnBrk="1" hangingPunct="1">
              <a:lnSpc>
                <a:spcPct val="80000"/>
              </a:lnSpc>
            </a:pPr>
            <a:endParaRPr lang="fr-FR" kern="0" dirty="0" smtClean="0"/>
          </a:p>
          <a:p>
            <a:pPr marL="533400" lvl="1" indent="0" eaLnBrk="1" hangingPunct="1">
              <a:lnSpc>
                <a:spcPct val="80000"/>
              </a:lnSpc>
              <a:buFontTx/>
              <a:buNone/>
            </a:pPr>
            <a:endParaRPr lang="fr-FR" kern="0" dirty="0" smtClean="0"/>
          </a:p>
        </p:txBody>
      </p:sp>
      <p:cxnSp>
        <p:nvCxnSpPr>
          <p:cNvPr id="3" name="Connecteur droit avec flèche 2"/>
          <p:cNvCxnSpPr/>
          <p:nvPr/>
        </p:nvCxnSpPr>
        <p:spPr bwMode="auto">
          <a:xfrm>
            <a:off x="1449387" y="1703043"/>
            <a:ext cx="922677" cy="394301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Connecteur droit avec flèche 10"/>
          <p:cNvCxnSpPr/>
          <p:nvPr/>
        </p:nvCxnSpPr>
        <p:spPr bwMode="auto">
          <a:xfrm>
            <a:off x="2080760" y="1703043"/>
            <a:ext cx="3666897" cy="405912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Connecteur droit avec flèche 12"/>
          <p:cNvCxnSpPr/>
          <p:nvPr/>
        </p:nvCxnSpPr>
        <p:spPr bwMode="auto">
          <a:xfrm>
            <a:off x="3111273" y="1703043"/>
            <a:ext cx="3713390" cy="405912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615983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28</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Help documentation</a:t>
            </a:r>
            <a:endParaRPr lang="en-US" dirty="0"/>
          </a:p>
        </p:txBody>
      </p:sp>
      <p:sp>
        <p:nvSpPr>
          <p:cNvPr id="8" name="Rectangle 3"/>
          <p:cNvSpPr txBox="1">
            <a:spLocks noChangeArrowheads="1"/>
          </p:cNvSpPr>
          <p:nvPr/>
        </p:nvSpPr>
        <p:spPr bwMode="auto">
          <a:xfrm>
            <a:off x="292099" y="928921"/>
            <a:ext cx="8851901" cy="3011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accent2"/>
                </a:solidFill>
                <a:latin typeface="+mn-lt"/>
                <a:ea typeface="+mn-ea"/>
                <a:cs typeface="+mn-cs"/>
              </a:defRPr>
            </a:lvl1pPr>
            <a:lvl2pPr marL="952500" indent="-419100" algn="l" rtl="0" eaLnBrk="0" fontAlgn="base" hangingPunct="0">
              <a:spcBef>
                <a:spcPct val="20000"/>
              </a:spcBef>
              <a:spcAft>
                <a:spcPct val="0"/>
              </a:spcAft>
              <a:buChar char="–"/>
              <a:defRPr sz="2400">
                <a:solidFill>
                  <a:schemeClr val="tx1"/>
                </a:solidFill>
                <a:latin typeface="+mn-lt"/>
              </a:defRPr>
            </a:lvl2pPr>
            <a:lvl3pPr marL="1524000" indent="-381000" algn="l" rtl="0" eaLnBrk="0" fontAlgn="base" hangingPunct="0">
              <a:spcBef>
                <a:spcPct val="20000"/>
              </a:spcBef>
              <a:spcAft>
                <a:spcPct val="0"/>
              </a:spcAft>
              <a:buChar char="•"/>
              <a:defRPr sz="2400">
                <a:solidFill>
                  <a:schemeClr val="tx1"/>
                </a:solidFill>
                <a:latin typeface="+mn-lt"/>
              </a:defRPr>
            </a:lvl3pPr>
            <a:lvl4pPr marL="2095500" indent="-381000" algn="l" rtl="0" eaLnBrk="0" fontAlgn="base" hangingPunct="0">
              <a:spcBef>
                <a:spcPct val="20000"/>
              </a:spcBef>
              <a:spcAft>
                <a:spcPct val="0"/>
              </a:spcAft>
              <a:buChar char="–"/>
              <a:defRPr sz="2000">
                <a:solidFill>
                  <a:schemeClr val="tx1"/>
                </a:solidFill>
                <a:latin typeface="+mn-lt"/>
              </a:defRPr>
            </a:lvl4pPr>
            <a:lvl5pPr marL="2667000" indent="-285750" algn="l" rtl="0" eaLnBrk="0" fontAlgn="base" hangingPunct="0">
              <a:spcBef>
                <a:spcPct val="20000"/>
              </a:spcBef>
              <a:spcAft>
                <a:spcPct val="0"/>
              </a:spcAft>
              <a:buChar char="»"/>
              <a:defRPr sz="2000">
                <a:solidFill>
                  <a:schemeClr val="tx1"/>
                </a:solidFill>
                <a:latin typeface="Times New Roman" pitchFamily="18" charset="0"/>
              </a:defRPr>
            </a:lvl5pPr>
            <a:lvl6pPr marL="3124200" indent="-285750" algn="l" rtl="0" fontAlgn="base">
              <a:spcBef>
                <a:spcPct val="20000"/>
              </a:spcBef>
              <a:spcAft>
                <a:spcPct val="0"/>
              </a:spcAft>
              <a:buChar char="»"/>
              <a:defRPr sz="2000">
                <a:solidFill>
                  <a:schemeClr val="tx1"/>
                </a:solidFill>
                <a:latin typeface="Times New Roman" pitchFamily="18" charset="0"/>
              </a:defRPr>
            </a:lvl6pPr>
            <a:lvl7pPr marL="3581400" indent="-285750" algn="l" rtl="0" fontAlgn="base">
              <a:spcBef>
                <a:spcPct val="20000"/>
              </a:spcBef>
              <a:spcAft>
                <a:spcPct val="0"/>
              </a:spcAft>
              <a:buChar char="»"/>
              <a:defRPr sz="2000">
                <a:solidFill>
                  <a:schemeClr val="tx1"/>
                </a:solidFill>
                <a:latin typeface="Times New Roman" pitchFamily="18" charset="0"/>
              </a:defRPr>
            </a:lvl7pPr>
            <a:lvl8pPr marL="4038600" indent="-285750" algn="l" rtl="0" fontAlgn="base">
              <a:spcBef>
                <a:spcPct val="20000"/>
              </a:spcBef>
              <a:spcAft>
                <a:spcPct val="0"/>
              </a:spcAft>
              <a:buChar char="»"/>
              <a:defRPr sz="2000">
                <a:solidFill>
                  <a:schemeClr val="tx1"/>
                </a:solidFill>
                <a:latin typeface="Times New Roman" pitchFamily="18" charset="0"/>
              </a:defRPr>
            </a:lvl8pPr>
            <a:lvl9pPr marL="4495800" indent="-285750" algn="l" rtl="0" fontAlgn="base">
              <a:spcBef>
                <a:spcPct val="20000"/>
              </a:spcBef>
              <a:spcAft>
                <a:spcPct val="0"/>
              </a:spcAft>
              <a:buChar char="»"/>
              <a:defRPr sz="2000">
                <a:solidFill>
                  <a:schemeClr val="tx1"/>
                </a:solidFill>
                <a:latin typeface="Times New Roman" pitchFamily="18" charset="0"/>
              </a:defRPr>
            </a:lvl9pPr>
          </a:lstStyle>
          <a:p>
            <a:pPr>
              <a:lnSpc>
                <a:spcPct val="80000"/>
              </a:lnSpc>
              <a:spcBef>
                <a:spcPts val="600"/>
              </a:spcBef>
              <a:spcAft>
                <a:spcPts val="600"/>
              </a:spcAft>
            </a:pPr>
            <a:r>
              <a:rPr lang="en-US" sz="2000" kern="0" dirty="0" smtClean="0"/>
              <a:t>This documentation is available clicking on Help menu</a:t>
            </a:r>
          </a:p>
          <a:p>
            <a:pPr>
              <a:lnSpc>
                <a:spcPct val="80000"/>
              </a:lnSpc>
              <a:spcBef>
                <a:spcPts val="600"/>
              </a:spcBef>
              <a:spcAft>
                <a:spcPts val="600"/>
              </a:spcAft>
            </a:pPr>
            <a:endParaRPr lang="en-US" sz="2000" kern="0" dirty="0" smtClean="0"/>
          </a:p>
          <a:p>
            <a:pPr>
              <a:lnSpc>
                <a:spcPct val="80000"/>
              </a:lnSpc>
              <a:spcBef>
                <a:spcPts val="600"/>
              </a:spcBef>
              <a:spcAft>
                <a:spcPts val="600"/>
              </a:spcAft>
            </a:pPr>
            <a:r>
              <a:rPr lang="en-US" sz="2000" kern="0" dirty="0" smtClean="0"/>
              <a:t>A plugin detail information is available on this same menu</a:t>
            </a:r>
            <a:r>
              <a:rPr lang="fr-FR" sz="2000" kern="0" dirty="0" smtClean="0"/>
              <a:t>.</a:t>
            </a:r>
            <a:endParaRPr lang="fr-FR" sz="2000" kern="0" dirty="0"/>
          </a:p>
          <a:p>
            <a:pPr lvl="1" eaLnBrk="1" hangingPunct="1">
              <a:lnSpc>
                <a:spcPct val="80000"/>
              </a:lnSpc>
            </a:pPr>
            <a:endParaRPr lang="fr-FR" kern="0" dirty="0" smtClean="0"/>
          </a:p>
          <a:p>
            <a:pPr marL="533400" lvl="1" indent="0" eaLnBrk="1" hangingPunct="1">
              <a:lnSpc>
                <a:spcPct val="80000"/>
              </a:lnSpc>
              <a:buFontTx/>
              <a:buNone/>
            </a:pPr>
            <a:endParaRPr lang="fr-FR" kern="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6948" y="999320"/>
            <a:ext cx="1266823" cy="627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887" y="2129063"/>
            <a:ext cx="2839342" cy="4292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887" y="2478637"/>
            <a:ext cx="8126623" cy="1564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04535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 y="943425"/>
            <a:ext cx="8491872" cy="5355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3</a:t>
            </a:fld>
            <a:endParaRPr lang="fr-FR" sz="140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t>Application description</a:t>
            </a:r>
          </a:p>
        </p:txBody>
      </p:sp>
    </p:spTree>
    <p:extLst>
      <p:ext uri="{BB962C8B-B14F-4D97-AF65-F5344CB8AC3E}">
        <p14:creationId xmlns:p14="http://schemas.microsoft.com/office/powerpoint/2010/main" val="1442226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4</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solidFill>
                  <a:srgbClr val="FF0000"/>
                </a:solidFill>
              </a:rPr>
              <a:t>1 - Data </a:t>
            </a:r>
            <a:r>
              <a:rPr lang="en-US" dirty="0">
                <a:solidFill>
                  <a:srgbClr val="FF0000"/>
                </a:solidFill>
              </a:rPr>
              <a:t>source </a:t>
            </a:r>
            <a:r>
              <a:rPr lang="en-US" dirty="0" smtClean="0">
                <a:solidFill>
                  <a:srgbClr val="FF0000"/>
                </a:solidFill>
              </a:rPr>
              <a:t>tree</a:t>
            </a:r>
            <a:r>
              <a:rPr lang="en-US" dirty="0" smtClean="0"/>
              <a:t> </a:t>
            </a:r>
            <a:endParaRPr lang="en-US" dirty="0"/>
          </a:p>
        </p:txBody>
      </p:sp>
      <p:sp>
        <p:nvSpPr>
          <p:cNvPr id="5" name="Rectangle 3"/>
          <p:cNvSpPr>
            <a:spLocks noGrp="1" noChangeArrowheads="1"/>
          </p:cNvSpPr>
          <p:nvPr>
            <p:ph type="body" sz="half" idx="1"/>
          </p:nvPr>
        </p:nvSpPr>
        <p:spPr>
          <a:xfrm>
            <a:off x="292099" y="928914"/>
            <a:ext cx="8521700" cy="2438400"/>
          </a:xfrm>
        </p:spPr>
        <p:txBody>
          <a:bodyPr/>
          <a:lstStyle/>
          <a:p>
            <a:pPr marL="381000" indent="-457200">
              <a:lnSpc>
                <a:spcPct val="80000"/>
              </a:lnSpc>
              <a:spcBef>
                <a:spcPts val="600"/>
              </a:spcBef>
              <a:spcAft>
                <a:spcPts val="600"/>
              </a:spcAft>
            </a:pPr>
            <a:r>
              <a:rPr lang="en-US" sz="2000" dirty="0" smtClean="0"/>
              <a:t>The tree will display all the existing and available data sources. Example : Tango is visible if a TANGO database is reachable.</a:t>
            </a:r>
          </a:p>
          <a:p>
            <a:pPr marL="381000" indent="-457200">
              <a:lnSpc>
                <a:spcPct val="80000"/>
              </a:lnSpc>
              <a:spcBef>
                <a:spcPts val="600"/>
              </a:spcBef>
              <a:spcAft>
                <a:spcPts val="600"/>
              </a:spcAft>
            </a:pPr>
            <a:r>
              <a:rPr lang="en-US" sz="2000" dirty="0" smtClean="0"/>
              <a:t>If only one source is available, the data source tree will display no source node.</a:t>
            </a:r>
          </a:p>
          <a:p>
            <a:pPr marL="381000" indent="-457200">
              <a:lnSpc>
                <a:spcPct val="80000"/>
              </a:lnSpc>
              <a:spcBef>
                <a:spcPts val="600"/>
              </a:spcBef>
              <a:spcAft>
                <a:spcPts val="600"/>
              </a:spcAft>
            </a:pPr>
            <a:r>
              <a:rPr lang="en-US" sz="2000" dirty="0" smtClean="0"/>
              <a:t>A Open, Close button are used to open or close a data source.</a:t>
            </a:r>
            <a:endParaRPr lang="en-US" sz="2000" dirty="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2583" y="2667226"/>
            <a:ext cx="3121817" cy="2559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ZoneTexte 9"/>
          <p:cNvSpPr txBox="1"/>
          <p:nvPr/>
        </p:nvSpPr>
        <p:spPr>
          <a:xfrm>
            <a:off x="567875" y="5355234"/>
            <a:ext cx="4250872" cy="923330"/>
          </a:xfrm>
          <a:prstGeom prst="rect">
            <a:avLst/>
          </a:prstGeom>
          <a:noFill/>
          <a:ln>
            <a:noFill/>
          </a:ln>
        </p:spPr>
        <p:txBody>
          <a:bodyPr wrap="square" rtlCol="0">
            <a:spAutoFit/>
          </a:bodyPr>
          <a:lstStyle/>
          <a:p>
            <a:pPr algn="ctr"/>
            <a:r>
              <a:rPr lang="fr-FR" sz="1800" dirty="0" smtClean="0"/>
              <a:t>2 </a:t>
            </a:r>
            <a:r>
              <a:rPr lang="en-US" sz="1800" dirty="0" smtClean="0"/>
              <a:t>data sources available : Nexus, Tango</a:t>
            </a:r>
          </a:p>
          <a:p>
            <a:pPr algn="ctr"/>
            <a:r>
              <a:rPr lang="en-US" sz="1800" b="1" dirty="0" smtClean="0"/>
              <a:t>Open button will be enable</a:t>
            </a:r>
          </a:p>
          <a:p>
            <a:pPr algn="ctr"/>
            <a:r>
              <a:rPr lang="en-US" sz="1800" b="1" dirty="0" smtClean="0"/>
              <a:t>If at least one of the Node is selected </a:t>
            </a:r>
            <a:endParaRPr lang="en-US" sz="1800" b="1" dirty="0"/>
          </a:p>
        </p:txBody>
      </p:sp>
      <p:sp>
        <p:nvSpPr>
          <p:cNvPr id="12" name="ZoneTexte 11"/>
          <p:cNvSpPr txBox="1"/>
          <p:nvPr/>
        </p:nvSpPr>
        <p:spPr>
          <a:xfrm>
            <a:off x="5017639" y="5370437"/>
            <a:ext cx="3784599" cy="646331"/>
          </a:xfrm>
          <a:prstGeom prst="rect">
            <a:avLst/>
          </a:prstGeom>
          <a:noFill/>
          <a:ln>
            <a:noFill/>
          </a:ln>
        </p:spPr>
        <p:txBody>
          <a:bodyPr wrap="square" rtlCol="0">
            <a:spAutoFit/>
          </a:bodyPr>
          <a:lstStyle/>
          <a:p>
            <a:pPr algn="ctr"/>
            <a:r>
              <a:rPr lang="fr-FR" sz="1800" dirty="0" smtClean="0"/>
              <a:t>1 </a:t>
            </a:r>
            <a:r>
              <a:rPr lang="en-US" sz="1800" dirty="0" smtClean="0"/>
              <a:t>data source available : </a:t>
            </a:r>
            <a:r>
              <a:rPr lang="en-US" sz="1800" dirty="0" err="1" smtClean="0"/>
              <a:t>NetCDF</a:t>
            </a:r>
            <a:endParaRPr lang="en-US" sz="1800" dirty="0" smtClean="0"/>
          </a:p>
          <a:p>
            <a:pPr algn="ctr"/>
            <a:r>
              <a:rPr lang="en-US" sz="1800" dirty="0" smtClean="0"/>
              <a:t>Open button is always enable</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757" y="2652938"/>
            <a:ext cx="3024414" cy="2465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439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5</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solidFill>
                  <a:srgbClr val="00B050"/>
                </a:solidFill>
              </a:rPr>
              <a:t>2 - Data </a:t>
            </a:r>
            <a:r>
              <a:rPr lang="en-US" dirty="0">
                <a:solidFill>
                  <a:srgbClr val="00B050"/>
                </a:solidFill>
              </a:rPr>
              <a:t>items viewer</a:t>
            </a:r>
          </a:p>
        </p:txBody>
      </p:sp>
      <p:sp>
        <p:nvSpPr>
          <p:cNvPr id="5" name="Rectangle 3"/>
          <p:cNvSpPr>
            <a:spLocks noGrp="1" noChangeArrowheads="1"/>
          </p:cNvSpPr>
          <p:nvPr>
            <p:ph type="body" sz="half" idx="1"/>
          </p:nvPr>
        </p:nvSpPr>
        <p:spPr>
          <a:xfrm>
            <a:off x="292099" y="870858"/>
            <a:ext cx="8521700" cy="2699657"/>
          </a:xfrm>
        </p:spPr>
        <p:txBody>
          <a:bodyPr/>
          <a:lstStyle/>
          <a:p>
            <a:pPr marL="381000" indent="-457200">
              <a:lnSpc>
                <a:spcPct val="80000"/>
              </a:lnSpc>
              <a:spcBef>
                <a:spcPts val="600"/>
              </a:spcBef>
              <a:spcAft>
                <a:spcPts val="600"/>
              </a:spcAft>
            </a:pPr>
            <a:r>
              <a:rPr lang="en-US" sz="2000" dirty="0" smtClean="0"/>
              <a:t>The viewer will display all the data item node selected in the data source tree. According to shape and the type of the data, the data item will be displayed in :</a:t>
            </a:r>
          </a:p>
          <a:p>
            <a:pPr marL="381000" indent="-457200">
              <a:lnSpc>
                <a:spcPct val="80000"/>
              </a:lnSpc>
              <a:spcBef>
                <a:spcPts val="600"/>
              </a:spcBef>
              <a:spcAft>
                <a:spcPts val="600"/>
              </a:spcAft>
            </a:pPr>
            <a:r>
              <a:rPr lang="en-US" sz="2000" dirty="0" smtClean="0"/>
              <a:t>A Scalar viewer, for a single scalar value.</a:t>
            </a:r>
          </a:p>
          <a:p>
            <a:pPr marL="381000" indent="-457200">
              <a:lnSpc>
                <a:spcPct val="80000"/>
              </a:lnSpc>
              <a:spcBef>
                <a:spcPts val="600"/>
              </a:spcBef>
              <a:spcAft>
                <a:spcPts val="600"/>
              </a:spcAft>
            </a:pPr>
            <a:r>
              <a:rPr lang="en-US" sz="2000" dirty="0" smtClean="0"/>
              <a:t>A Spectrum viewer, for an array of value.</a:t>
            </a:r>
          </a:p>
          <a:p>
            <a:pPr marL="381000" indent="-457200">
              <a:lnSpc>
                <a:spcPct val="80000"/>
              </a:lnSpc>
              <a:spcBef>
                <a:spcPts val="600"/>
              </a:spcBef>
              <a:spcAft>
                <a:spcPts val="600"/>
              </a:spcAft>
            </a:pPr>
            <a:r>
              <a:rPr lang="en-US" sz="2000" dirty="0" smtClean="0"/>
              <a:t>A Image viewer, for a 2 dimensional value.</a:t>
            </a:r>
          </a:p>
          <a:p>
            <a:pPr marL="381000" indent="-457200">
              <a:lnSpc>
                <a:spcPct val="80000"/>
              </a:lnSpc>
              <a:spcBef>
                <a:spcPts val="600"/>
              </a:spcBef>
              <a:spcAft>
                <a:spcPts val="600"/>
              </a:spcAft>
            </a:pPr>
            <a:r>
              <a:rPr lang="en-US" sz="2000" dirty="0" smtClean="0"/>
              <a:t>Then if we have a stack of data a player component will be displayed in order to navigate inside.</a:t>
            </a:r>
          </a:p>
          <a:p>
            <a:pPr marL="381000" indent="-457200">
              <a:lnSpc>
                <a:spcPct val="80000"/>
              </a:lnSpc>
              <a:spcBef>
                <a:spcPts val="600"/>
              </a:spcBef>
              <a:spcAft>
                <a:spcPts val="600"/>
              </a:spcAft>
            </a:pPr>
            <a:endParaRPr lang="en-US" sz="2000" dirty="0" smtClean="0"/>
          </a:p>
          <a:p>
            <a:pPr marL="533400" lvl="1" indent="0">
              <a:lnSpc>
                <a:spcPct val="80000"/>
              </a:lnSpc>
              <a:spcBef>
                <a:spcPts val="600"/>
              </a:spcBef>
              <a:spcAft>
                <a:spcPts val="600"/>
              </a:spcAft>
              <a:buNone/>
            </a:pPr>
            <a:endParaRPr lang="en-US" sz="2000" dirty="0" smtClean="0"/>
          </a:p>
          <a:p>
            <a:pPr marL="1059000" lvl="2" indent="0" eaLnBrk="1" hangingPunct="1">
              <a:lnSpc>
                <a:spcPct val="80000"/>
              </a:lnSpc>
              <a:spcBef>
                <a:spcPts val="600"/>
              </a:spcBef>
              <a:buNone/>
            </a:pPr>
            <a:endParaRPr lang="fr-FR" sz="2000" dirty="0" smtClean="0"/>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sp>
        <p:nvSpPr>
          <p:cNvPr id="10" name="ZoneTexte 9"/>
          <p:cNvSpPr txBox="1"/>
          <p:nvPr/>
        </p:nvSpPr>
        <p:spPr>
          <a:xfrm>
            <a:off x="393704" y="5950308"/>
            <a:ext cx="2639383" cy="369332"/>
          </a:xfrm>
          <a:prstGeom prst="rect">
            <a:avLst/>
          </a:prstGeom>
          <a:noFill/>
          <a:ln>
            <a:noFill/>
          </a:ln>
        </p:spPr>
        <p:txBody>
          <a:bodyPr wrap="square" rtlCol="0">
            <a:spAutoFit/>
          </a:bodyPr>
          <a:lstStyle/>
          <a:p>
            <a:pPr algn="ctr"/>
            <a:r>
              <a:rPr lang="fr-FR" sz="1800" dirty="0" err="1" smtClean="0"/>
              <a:t>Scalar</a:t>
            </a:r>
            <a:r>
              <a:rPr lang="fr-FR" sz="1800" dirty="0" smtClean="0"/>
              <a:t> </a:t>
            </a:r>
            <a:r>
              <a:rPr lang="fr-FR" sz="1800" dirty="0" err="1" smtClean="0"/>
              <a:t>viewer</a:t>
            </a:r>
            <a:r>
              <a:rPr lang="en-US" sz="1800" dirty="0" smtClean="0"/>
              <a:t> </a:t>
            </a:r>
            <a:endParaRPr lang="en-US" sz="1800" dirty="0"/>
          </a:p>
        </p:txBody>
      </p:sp>
      <p:sp>
        <p:nvSpPr>
          <p:cNvPr id="12" name="ZoneTexte 11"/>
          <p:cNvSpPr txBox="1"/>
          <p:nvPr/>
        </p:nvSpPr>
        <p:spPr>
          <a:xfrm>
            <a:off x="3415977" y="5956932"/>
            <a:ext cx="2355618" cy="369332"/>
          </a:xfrm>
          <a:prstGeom prst="rect">
            <a:avLst/>
          </a:prstGeom>
          <a:noFill/>
          <a:ln>
            <a:noFill/>
          </a:ln>
        </p:spPr>
        <p:txBody>
          <a:bodyPr wrap="square" rtlCol="0">
            <a:spAutoFit/>
          </a:bodyPr>
          <a:lstStyle/>
          <a:p>
            <a:pPr algn="ctr"/>
            <a:r>
              <a:rPr lang="fr-FR" sz="1800" dirty="0" smtClean="0"/>
              <a:t>Spectrum </a:t>
            </a:r>
            <a:r>
              <a:rPr lang="fr-FR" sz="1800" dirty="0" err="1" smtClean="0"/>
              <a:t>viewer</a:t>
            </a:r>
            <a:endParaRPr lang="en-US" sz="1800" dirty="0" smtClean="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4299" y="3744687"/>
            <a:ext cx="2658974" cy="217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0987" y="3744687"/>
            <a:ext cx="2567584" cy="220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ZoneTexte 12"/>
          <p:cNvSpPr txBox="1"/>
          <p:nvPr/>
        </p:nvSpPr>
        <p:spPr>
          <a:xfrm>
            <a:off x="6174416" y="5984638"/>
            <a:ext cx="2639383" cy="369332"/>
          </a:xfrm>
          <a:prstGeom prst="rect">
            <a:avLst/>
          </a:prstGeom>
          <a:noFill/>
          <a:ln>
            <a:noFill/>
          </a:ln>
        </p:spPr>
        <p:txBody>
          <a:bodyPr wrap="square" rtlCol="0">
            <a:spAutoFit/>
          </a:bodyPr>
          <a:lstStyle/>
          <a:p>
            <a:pPr algn="ctr"/>
            <a:r>
              <a:rPr lang="fr-FR" sz="1800" dirty="0" smtClean="0"/>
              <a:t>Image </a:t>
            </a:r>
            <a:r>
              <a:rPr lang="fr-FR" sz="1800" dirty="0" err="1" smtClean="0"/>
              <a:t>viewer</a:t>
            </a:r>
            <a:r>
              <a:rPr lang="en-US" sz="1800" dirty="0" smtClean="0"/>
              <a:t> </a:t>
            </a:r>
            <a:endParaRPr lang="en-US" sz="1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218" y="3744687"/>
            <a:ext cx="2509153" cy="216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96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6</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a:solidFill>
                  <a:srgbClr val="0000FF"/>
                </a:solidFill>
              </a:rPr>
              <a:t>3</a:t>
            </a:r>
            <a:r>
              <a:rPr lang="en-US" dirty="0" smtClean="0">
                <a:solidFill>
                  <a:srgbClr val="0000FF"/>
                </a:solidFill>
              </a:rPr>
              <a:t> – Display manager</a:t>
            </a:r>
            <a:endParaRPr lang="en-US" dirty="0">
              <a:solidFill>
                <a:srgbClr val="0000FF"/>
              </a:solidFill>
            </a:endParaRPr>
          </a:p>
        </p:txBody>
      </p:sp>
      <p:sp>
        <p:nvSpPr>
          <p:cNvPr id="5" name="Rectangle 3"/>
          <p:cNvSpPr>
            <a:spLocks noGrp="1" noChangeArrowheads="1"/>
          </p:cNvSpPr>
          <p:nvPr>
            <p:ph type="body" sz="half" idx="1"/>
          </p:nvPr>
        </p:nvSpPr>
        <p:spPr>
          <a:xfrm>
            <a:off x="292099" y="928914"/>
            <a:ext cx="8521700" cy="1146629"/>
          </a:xfrm>
        </p:spPr>
        <p:txBody>
          <a:bodyPr/>
          <a:lstStyle/>
          <a:p>
            <a:pPr marL="381000" indent="-457200">
              <a:lnSpc>
                <a:spcPct val="80000"/>
              </a:lnSpc>
              <a:spcBef>
                <a:spcPts val="600"/>
              </a:spcBef>
              <a:spcAft>
                <a:spcPts val="600"/>
              </a:spcAft>
            </a:pPr>
            <a:r>
              <a:rPr lang="en-US" sz="2000" dirty="0" smtClean="0"/>
              <a:t>The display manager configure the axis setting of a Spectrum or Image data item</a:t>
            </a:r>
            <a:r>
              <a:rPr lang="en-US" sz="2000" dirty="0"/>
              <a:t>.</a:t>
            </a:r>
            <a:endParaRPr lang="en-US" sz="2000" dirty="0" smtClean="0"/>
          </a:p>
          <a:p>
            <a:pPr marL="381000" indent="-457200">
              <a:lnSpc>
                <a:spcPct val="80000"/>
              </a:lnSpc>
              <a:spcBef>
                <a:spcPts val="600"/>
              </a:spcBef>
              <a:spcAft>
                <a:spcPts val="600"/>
              </a:spcAft>
            </a:pPr>
            <a:r>
              <a:rPr lang="en-US" sz="2000" dirty="0" smtClean="0"/>
              <a:t>It is also possible to remove a data item visualization from this viewer.</a:t>
            </a:r>
            <a:endParaRPr lang="fr-FR" dirty="0" smtClean="0"/>
          </a:p>
          <a:p>
            <a:pPr marL="533400" lvl="1" indent="0" eaLnBrk="1" hangingPunct="1">
              <a:lnSpc>
                <a:spcPct val="80000"/>
              </a:lnSpc>
              <a:buNone/>
            </a:pPr>
            <a:endParaRPr lang="fr-FR" dirty="0" smtClean="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099" y="2075543"/>
            <a:ext cx="299085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099" y="3961493"/>
            <a:ext cx="8726716" cy="1973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5982" y="2037455"/>
            <a:ext cx="3972833" cy="17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7029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7</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solidFill>
                  <a:srgbClr val="FFC000"/>
                </a:solidFill>
              </a:rPr>
              <a:t>4 – Item information</a:t>
            </a:r>
            <a:endParaRPr lang="en-US" dirty="0">
              <a:solidFill>
                <a:srgbClr val="FFC000"/>
              </a:solidFill>
            </a:endParaRPr>
          </a:p>
        </p:txBody>
      </p:sp>
      <p:sp>
        <p:nvSpPr>
          <p:cNvPr id="5" name="Rectangle 3"/>
          <p:cNvSpPr>
            <a:spLocks noGrp="1" noChangeArrowheads="1"/>
          </p:cNvSpPr>
          <p:nvPr>
            <p:ph type="body" sz="half" idx="1"/>
          </p:nvPr>
        </p:nvSpPr>
        <p:spPr>
          <a:xfrm>
            <a:off x="420913" y="928914"/>
            <a:ext cx="8244115" cy="2351315"/>
          </a:xfrm>
        </p:spPr>
        <p:txBody>
          <a:bodyPr/>
          <a:lstStyle/>
          <a:p>
            <a:pPr marL="381000" indent="-457200">
              <a:lnSpc>
                <a:spcPct val="80000"/>
              </a:lnSpc>
              <a:spcBef>
                <a:spcPts val="600"/>
              </a:spcBef>
              <a:spcAft>
                <a:spcPts val="600"/>
              </a:spcAft>
            </a:pPr>
            <a:r>
              <a:rPr lang="en-US" sz="2000" dirty="0" smtClean="0"/>
              <a:t>It display all the information corresponding to a selected data item.</a:t>
            </a:r>
          </a:p>
          <a:p>
            <a:pPr marL="990600" lvl="1" indent="-457200">
              <a:lnSpc>
                <a:spcPct val="80000"/>
              </a:lnSpc>
              <a:spcBef>
                <a:spcPts val="600"/>
              </a:spcBef>
              <a:spcAft>
                <a:spcPts val="600"/>
              </a:spcAft>
            </a:pPr>
            <a:r>
              <a:rPr lang="en-US" sz="1600" dirty="0" smtClean="0"/>
              <a:t>Format : NUMERICAL, TEXT or BOOLEAN</a:t>
            </a:r>
          </a:p>
          <a:p>
            <a:pPr marL="990600" lvl="1" indent="-457200">
              <a:lnSpc>
                <a:spcPct val="80000"/>
              </a:lnSpc>
              <a:spcBef>
                <a:spcPts val="600"/>
              </a:spcBef>
              <a:spcAft>
                <a:spcPts val="600"/>
              </a:spcAft>
            </a:pPr>
            <a:r>
              <a:rPr lang="en-US" sz="1600" dirty="0" smtClean="0"/>
              <a:t>Type : SCALAR, SPECTRUM or IMAGE</a:t>
            </a:r>
          </a:p>
          <a:p>
            <a:pPr marL="990600" lvl="1" indent="-457200">
              <a:lnSpc>
                <a:spcPct val="80000"/>
              </a:lnSpc>
              <a:spcBef>
                <a:spcPts val="600"/>
              </a:spcBef>
              <a:spcAft>
                <a:spcPts val="600"/>
              </a:spcAft>
            </a:pPr>
            <a:r>
              <a:rPr lang="en-US" sz="1600" dirty="0" smtClean="0"/>
              <a:t>Shape : The dimension of the data</a:t>
            </a:r>
          </a:p>
          <a:p>
            <a:pPr marL="990600" lvl="1" indent="-457200">
              <a:lnSpc>
                <a:spcPct val="80000"/>
              </a:lnSpc>
              <a:spcBef>
                <a:spcPts val="600"/>
              </a:spcBef>
              <a:spcAft>
                <a:spcPts val="600"/>
              </a:spcAft>
            </a:pPr>
            <a:r>
              <a:rPr lang="en-US" sz="1600" dirty="0" smtClean="0"/>
              <a:t>And other meta data : Units, Label, numerical format …</a:t>
            </a:r>
          </a:p>
          <a:p>
            <a:pPr marL="381000" indent="-457200">
              <a:lnSpc>
                <a:spcPct val="80000"/>
              </a:lnSpc>
              <a:spcBef>
                <a:spcPts val="600"/>
              </a:spcBef>
              <a:spcAft>
                <a:spcPts val="600"/>
              </a:spcAft>
            </a:pPr>
            <a:r>
              <a:rPr lang="en-US" sz="2000" dirty="0" smtClean="0"/>
              <a:t>For Nexus or </a:t>
            </a:r>
            <a:r>
              <a:rPr lang="en-US" sz="2000" dirty="0" err="1" smtClean="0"/>
              <a:t>NetCDF</a:t>
            </a:r>
            <a:r>
              <a:rPr lang="en-US" sz="2000" dirty="0" smtClean="0"/>
              <a:t> plugin you can select the type of data.</a:t>
            </a:r>
            <a:endParaRPr lang="en-US" sz="2000" dirty="0"/>
          </a:p>
          <a:p>
            <a:pPr marL="990600" lvl="1" indent="-457200">
              <a:lnSpc>
                <a:spcPct val="80000"/>
              </a:lnSpc>
              <a:spcBef>
                <a:spcPts val="600"/>
              </a:spcBef>
              <a:spcAft>
                <a:spcPts val="600"/>
              </a:spcAft>
            </a:pPr>
            <a:endParaRPr lang="en-US" sz="1600" dirty="0" smtClean="0"/>
          </a:p>
          <a:p>
            <a:pPr marL="990600" lvl="1" indent="-457200">
              <a:lnSpc>
                <a:spcPct val="80000"/>
              </a:lnSpc>
              <a:spcBef>
                <a:spcPts val="600"/>
              </a:spcBef>
              <a:spcAft>
                <a:spcPts val="600"/>
              </a:spcAft>
            </a:pPr>
            <a:endParaRPr lang="fr-FR"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715" y="3410857"/>
            <a:ext cx="8824685" cy="3070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0740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8</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Open a data source</a:t>
            </a:r>
            <a:endParaRPr lang="en-US" dirty="0"/>
          </a:p>
        </p:txBody>
      </p:sp>
      <p:sp>
        <p:nvSpPr>
          <p:cNvPr id="5" name="Rectangle 3"/>
          <p:cNvSpPr>
            <a:spLocks noGrp="1" noChangeArrowheads="1"/>
          </p:cNvSpPr>
          <p:nvPr>
            <p:ph type="body" sz="half" idx="1"/>
          </p:nvPr>
        </p:nvSpPr>
        <p:spPr>
          <a:xfrm>
            <a:off x="292102" y="812799"/>
            <a:ext cx="8521700" cy="1683658"/>
          </a:xfrm>
        </p:spPr>
        <p:txBody>
          <a:bodyPr/>
          <a:lstStyle/>
          <a:p>
            <a:pPr marL="0" indent="0">
              <a:lnSpc>
                <a:spcPct val="80000"/>
              </a:lnSpc>
              <a:spcBef>
                <a:spcPts val="600"/>
              </a:spcBef>
              <a:spcAft>
                <a:spcPts val="600"/>
              </a:spcAft>
              <a:buNone/>
            </a:pPr>
            <a:r>
              <a:rPr lang="en-US" sz="2000" dirty="0" smtClean="0">
                <a:solidFill>
                  <a:schemeClr val="accent1"/>
                </a:solidFill>
              </a:rPr>
              <a:t>1/ With Open button</a:t>
            </a:r>
          </a:p>
          <a:p>
            <a:pPr marL="381000" indent="-457200">
              <a:lnSpc>
                <a:spcPct val="80000"/>
              </a:lnSpc>
              <a:spcBef>
                <a:spcPts val="600"/>
              </a:spcBef>
              <a:spcAft>
                <a:spcPts val="600"/>
              </a:spcAft>
            </a:pPr>
            <a:r>
              <a:rPr lang="en-US" sz="2000" dirty="0" smtClean="0"/>
              <a:t>If several sources are available</a:t>
            </a:r>
            <a:r>
              <a:rPr lang="en-US" sz="2000" b="1" dirty="0" smtClean="0">
                <a:solidFill>
                  <a:srgbClr val="FF0000"/>
                </a:solidFill>
              </a:rPr>
              <a:t>, first select a source node in order to enable</a:t>
            </a:r>
            <a:r>
              <a:rPr lang="en-US" sz="2000" dirty="0" smtClean="0"/>
              <a:t> Open button.</a:t>
            </a:r>
          </a:p>
          <a:p>
            <a:pPr marL="381000" indent="-457200">
              <a:lnSpc>
                <a:spcPct val="80000"/>
              </a:lnSpc>
              <a:spcBef>
                <a:spcPts val="600"/>
              </a:spcBef>
              <a:spcAft>
                <a:spcPts val="600"/>
              </a:spcAft>
            </a:pPr>
            <a:r>
              <a:rPr lang="en-US" sz="2000" dirty="0" smtClean="0"/>
              <a:t>Click on Open button, according to the selected source, an adapted searching dialog will be displayed to selected the source.</a:t>
            </a: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sp>
        <p:nvSpPr>
          <p:cNvPr id="12" name="ZoneTexte 11"/>
          <p:cNvSpPr txBox="1"/>
          <p:nvPr/>
        </p:nvSpPr>
        <p:spPr>
          <a:xfrm>
            <a:off x="191824" y="6016768"/>
            <a:ext cx="2890833" cy="369332"/>
          </a:xfrm>
          <a:prstGeom prst="rect">
            <a:avLst/>
          </a:prstGeom>
          <a:noFill/>
          <a:ln>
            <a:noFill/>
          </a:ln>
        </p:spPr>
        <p:txBody>
          <a:bodyPr wrap="square" rtlCol="0">
            <a:spAutoFit/>
          </a:bodyPr>
          <a:lstStyle/>
          <a:p>
            <a:pPr algn="ctr"/>
            <a:r>
              <a:rPr lang="en-US" sz="1800" dirty="0" smtClean="0"/>
              <a:t>Open a Nexus or HDF file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0133" y="2439857"/>
            <a:ext cx="2403701" cy="3421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429" y="2496457"/>
            <a:ext cx="2547627" cy="3365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5788" y="2496457"/>
            <a:ext cx="3231469" cy="3421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ZoneTexte 12"/>
          <p:cNvSpPr txBox="1"/>
          <p:nvPr/>
        </p:nvSpPr>
        <p:spPr>
          <a:xfrm>
            <a:off x="3296105" y="6039861"/>
            <a:ext cx="2890833" cy="369332"/>
          </a:xfrm>
          <a:prstGeom prst="rect">
            <a:avLst/>
          </a:prstGeom>
          <a:noFill/>
          <a:ln>
            <a:noFill/>
          </a:ln>
        </p:spPr>
        <p:txBody>
          <a:bodyPr wrap="square" rtlCol="0">
            <a:spAutoFit/>
          </a:bodyPr>
          <a:lstStyle/>
          <a:p>
            <a:pPr algn="ctr"/>
            <a:r>
              <a:rPr lang="en-US" sz="1800" dirty="0" smtClean="0"/>
              <a:t>Open a Mambo VC file</a:t>
            </a:r>
          </a:p>
        </p:txBody>
      </p:sp>
      <p:sp>
        <p:nvSpPr>
          <p:cNvPr id="14" name="ZoneTexte 13"/>
          <p:cNvSpPr txBox="1"/>
          <p:nvPr/>
        </p:nvSpPr>
        <p:spPr>
          <a:xfrm>
            <a:off x="6422911" y="6021926"/>
            <a:ext cx="2558143" cy="369332"/>
          </a:xfrm>
          <a:prstGeom prst="rect">
            <a:avLst/>
          </a:prstGeom>
          <a:noFill/>
          <a:ln>
            <a:noFill/>
          </a:ln>
        </p:spPr>
        <p:txBody>
          <a:bodyPr wrap="square" rtlCol="0">
            <a:spAutoFit/>
          </a:bodyPr>
          <a:lstStyle/>
          <a:p>
            <a:pPr algn="ctr"/>
            <a:r>
              <a:rPr lang="en-US" sz="1800" dirty="0" smtClean="0"/>
              <a:t>Open a Tango source</a:t>
            </a:r>
          </a:p>
        </p:txBody>
      </p:sp>
    </p:spTree>
    <p:extLst>
      <p:ext uri="{BB962C8B-B14F-4D97-AF65-F5344CB8AC3E}">
        <p14:creationId xmlns:p14="http://schemas.microsoft.com/office/powerpoint/2010/main" val="13448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5"/>
          <p:cNvSpPr>
            <a:spLocks noGrp="1"/>
          </p:cNvSpPr>
          <p:nvPr>
            <p:ph type="sldNum" sz="quarter" idx="11"/>
          </p:nvPr>
        </p:nvSpPr>
        <p:spPr/>
        <p:txBody>
          <a:bodyPr/>
          <a:lstStyle>
            <a:lvl1pPr algn="ctr" eaLnBrk="0" hangingPunct="0">
              <a:defRPr sz="2400">
                <a:solidFill>
                  <a:schemeClr val="tx1"/>
                </a:solidFill>
                <a:latin typeface="Arial" charset="0"/>
              </a:defRPr>
            </a:lvl1pPr>
            <a:lvl2pPr marL="742950" indent="-285750" algn="ctr" eaLnBrk="0" hangingPunct="0">
              <a:defRPr sz="2400">
                <a:solidFill>
                  <a:schemeClr val="tx1"/>
                </a:solidFill>
                <a:latin typeface="Arial" charset="0"/>
              </a:defRPr>
            </a:lvl2pPr>
            <a:lvl3pPr marL="1143000" indent="-228600" algn="ctr" eaLnBrk="0" hangingPunct="0">
              <a:defRPr sz="2400">
                <a:solidFill>
                  <a:schemeClr val="tx1"/>
                </a:solidFill>
                <a:latin typeface="Arial" charset="0"/>
              </a:defRPr>
            </a:lvl3pPr>
            <a:lvl4pPr marL="1600200" indent="-228600" algn="ctr" eaLnBrk="0" hangingPunct="0">
              <a:defRPr sz="2400">
                <a:solidFill>
                  <a:schemeClr val="tx1"/>
                </a:solidFill>
                <a:latin typeface="Arial" charset="0"/>
              </a:defRPr>
            </a:lvl4pPr>
            <a:lvl5pPr marL="2057400" indent="-228600" algn="ctr"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eaLnBrk="1" hangingPunct="1">
              <a:defRPr/>
            </a:pPr>
            <a:fld id="{09537591-A6A9-42E3-8137-BF6237F64554}" type="slidenum">
              <a:rPr lang="fr-FR" sz="1400" smtClean="0">
                <a:solidFill>
                  <a:schemeClr val="accent2"/>
                </a:solidFill>
                <a:latin typeface="Times New Roman" pitchFamily="18" charset="0"/>
              </a:rPr>
              <a:pPr algn="r" eaLnBrk="1" hangingPunct="1">
                <a:defRPr/>
              </a:pPr>
              <a:t>9</a:t>
            </a:fld>
            <a:endParaRPr lang="fr-FR" sz="1400" dirty="0" smtClean="0">
              <a:solidFill>
                <a:schemeClr val="accent2"/>
              </a:solidFill>
              <a:latin typeface="Times New Roman" pitchFamily="18" charset="0"/>
            </a:endParaRPr>
          </a:p>
        </p:txBody>
      </p:sp>
      <p:sp>
        <p:nvSpPr>
          <p:cNvPr id="6147" name="Rectangle 2"/>
          <p:cNvSpPr>
            <a:spLocks noGrp="1" noChangeArrowheads="1"/>
          </p:cNvSpPr>
          <p:nvPr>
            <p:ph type="title"/>
          </p:nvPr>
        </p:nvSpPr>
        <p:spPr/>
        <p:txBody>
          <a:bodyPr/>
          <a:lstStyle/>
          <a:p>
            <a:pPr eaLnBrk="1" hangingPunct="1"/>
            <a:r>
              <a:rPr lang="en-US" dirty="0" smtClean="0"/>
              <a:t>Open a data source</a:t>
            </a:r>
            <a:endParaRPr lang="en-US" dirty="0"/>
          </a:p>
        </p:txBody>
      </p:sp>
      <p:sp>
        <p:nvSpPr>
          <p:cNvPr id="5" name="Rectangle 3"/>
          <p:cNvSpPr>
            <a:spLocks noGrp="1" noChangeArrowheads="1"/>
          </p:cNvSpPr>
          <p:nvPr>
            <p:ph type="body" sz="half" idx="1"/>
          </p:nvPr>
        </p:nvSpPr>
        <p:spPr>
          <a:xfrm>
            <a:off x="292102" y="812799"/>
            <a:ext cx="8521700" cy="3135086"/>
          </a:xfrm>
        </p:spPr>
        <p:txBody>
          <a:bodyPr/>
          <a:lstStyle/>
          <a:p>
            <a:pPr marL="0" indent="0">
              <a:lnSpc>
                <a:spcPct val="80000"/>
              </a:lnSpc>
              <a:spcBef>
                <a:spcPts val="600"/>
              </a:spcBef>
              <a:spcAft>
                <a:spcPts val="600"/>
              </a:spcAft>
              <a:buNone/>
            </a:pPr>
            <a:r>
              <a:rPr lang="en-US" sz="2000" dirty="0" smtClean="0">
                <a:solidFill>
                  <a:schemeClr val="accent1"/>
                </a:solidFill>
              </a:rPr>
              <a:t>2/ By drag and drop</a:t>
            </a:r>
          </a:p>
          <a:p>
            <a:pPr>
              <a:lnSpc>
                <a:spcPct val="80000"/>
              </a:lnSpc>
              <a:spcBef>
                <a:spcPts val="600"/>
              </a:spcBef>
              <a:spcAft>
                <a:spcPts val="600"/>
              </a:spcAft>
            </a:pPr>
            <a:r>
              <a:rPr lang="en-US" sz="2000" dirty="0" smtClean="0"/>
              <a:t>Select a file or a text (can now be done from Jive)</a:t>
            </a:r>
          </a:p>
          <a:p>
            <a:pPr>
              <a:lnSpc>
                <a:spcPct val="80000"/>
              </a:lnSpc>
              <a:spcBef>
                <a:spcPts val="600"/>
              </a:spcBef>
              <a:spcAft>
                <a:spcPts val="600"/>
              </a:spcAft>
            </a:pPr>
            <a:r>
              <a:rPr lang="en-US" sz="2000" dirty="0" smtClean="0"/>
              <a:t>Drop the selection in the Tree (anywhere, you don’t need to select the node, it will be detected automatically).</a:t>
            </a:r>
          </a:p>
          <a:p>
            <a:pPr eaLnBrk="1" hangingPunct="1">
              <a:lnSpc>
                <a:spcPct val="80000"/>
              </a:lnSpc>
            </a:pPr>
            <a:endParaRPr lang="fr-FR" dirty="0" smtClean="0"/>
          </a:p>
          <a:p>
            <a:pPr lvl="1" eaLnBrk="1" hangingPunct="1">
              <a:lnSpc>
                <a:spcPct val="80000"/>
              </a:lnSpc>
            </a:pPr>
            <a:endParaRPr lang="fr-FR" dirty="0" smtClean="0"/>
          </a:p>
          <a:p>
            <a:pPr marL="533400" lvl="1" indent="0" eaLnBrk="1" hangingPunct="1">
              <a:lnSpc>
                <a:spcPct val="80000"/>
              </a:lnSpc>
              <a:buNone/>
            </a:pPr>
            <a:endParaRPr lang="fr-FR" dirty="0" smtClean="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303" y="2302568"/>
            <a:ext cx="2124754" cy="394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613" y="2302568"/>
            <a:ext cx="2329546" cy="3947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2961" y="2867006"/>
            <a:ext cx="4340841" cy="2818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Connecteur droit avec flèche 2"/>
          <p:cNvCxnSpPr/>
          <p:nvPr/>
        </p:nvCxnSpPr>
        <p:spPr bwMode="auto">
          <a:xfrm flipH="1">
            <a:off x="3468914" y="3556000"/>
            <a:ext cx="3355749" cy="14514"/>
          </a:xfrm>
          <a:prstGeom prst="straightConnector1">
            <a:avLst/>
          </a:prstGeom>
          <a:ln>
            <a:solidFill>
              <a:srgbClr val="FF0000"/>
            </a:solidFill>
            <a:headEnd type="none" w="med" len="med"/>
            <a:tailEnd type="arrow"/>
          </a:ln>
          <a:ex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2458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soleil_info_ver_def">
  <a:themeElements>
    <a:clrScheme name="soleil_info_ver_def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oleil_info_ver_def">
      <a:majorFont>
        <a:latin typeface="Arial"/>
        <a:ea typeface=""/>
        <a:cs typeface="Arial"/>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defRPr>
        </a:defPPr>
      </a:lstStyle>
    </a:lnDef>
  </a:objectDefaults>
  <a:extraClrSchemeLst>
    <a:extraClrScheme>
      <a:clrScheme name="soleil_info_ver_def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oleil_info_ver_def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oleil_info_ver_def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oleil_info_ver_def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oleil_info_ver_def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oleil_info_ver_def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oleil_info_ver_def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Settings\deck.SOLEIL\Application Data\Microsoft\Modèles\soleil_info_ver_def.pot</Template>
  <TotalTime>26773</TotalTime>
  <Words>1563</Words>
  <Application>Microsoft Office PowerPoint</Application>
  <PresentationFormat>Affichage à l'écran (4:3)</PresentationFormat>
  <Paragraphs>330</Paragraphs>
  <Slides>28</Slides>
  <Notes>25</Notes>
  <HiddenSlides>0</HiddenSlides>
  <MMClips>0</MMClips>
  <ScaleCrop>false</ScaleCrop>
  <HeadingPairs>
    <vt:vector size="6" baseType="variant">
      <vt:variant>
        <vt:lpstr>Thème</vt:lpstr>
      </vt:variant>
      <vt:variant>
        <vt:i4>2</vt:i4>
      </vt:variant>
      <vt:variant>
        <vt:lpstr>Titres des diapositives</vt:lpstr>
      </vt:variant>
      <vt:variant>
        <vt:i4>28</vt:i4>
      </vt:variant>
      <vt:variant>
        <vt:lpstr>Diaporamas personnalisés</vt:lpstr>
      </vt:variant>
      <vt:variant>
        <vt:i4>1</vt:i4>
      </vt:variant>
    </vt:vector>
  </HeadingPairs>
  <TitlesOfParts>
    <vt:vector size="31" baseType="lpstr">
      <vt:lpstr>soleil_info_ver_def</vt:lpstr>
      <vt:lpstr>Conception personnalisée</vt:lpstr>
      <vt:lpstr>Présentation PowerPoint</vt:lpstr>
      <vt:lpstr>Présentation PowerPoint</vt:lpstr>
      <vt:lpstr>Application description</vt:lpstr>
      <vt:lpstr>1 - Data source tree </vt:lpstr>
      <vt:lpstr>2 - Data items viewer</vt:lpstr>
      <vt:lpstr>3 – Display manager</vt:lpstr>
      <vt:lpstr>4 – Item information</vt:lpstr>
      <vt:lpstr>Open a data source</vt:lpstr>
      <vt:lpstr>Open a data source</vt:lpstr>
      <vt:lpstr>Close, Reload a data source </vt:lpstr>
      <vt:lpstr>Data item visualization</vt:lpstr>
      <vt:lpstr>Data item visualization</vt:lpstr>
      <vt:lpstr>Data item visualization</vt:lpstr>
      <vt:lpstr>Data item visualization</vt:lpstr>
      <vt:lpstr>Data item visualization</vt:lpstr>
      <vt:lpstr>Data item visualization</vt:lpstr>
      <vt:lpstr>Data item visualization</vt:lpstr>
      <vt:lpstr>Data item visualization</vt:lpstr>
      <vt:lpstr>Data item visualization</vt:lpstr>
      <vt:lpstr>Data item visualization</vt:lpstr>
      <vt:lpstr>Display manager</vt:lpstr>
      <vt:lpstr>Display manager</vt:lpstr>
      <vt:lpstr>Display manager</vt:lpstr>
      <vt:lpstr>Configuration file</vt:lpstr>
      <vt:lpstr>arguments</vt:lpstr>
      <vt:lpstr>Default configuration setting</vt:lpstr>
      <vt:lpstr>Searching tool</vt:lpstr>
      <vt:lpstr>Help documentation</vt:lpstr>
      <vt:lpstr>Diaporama personnalisé 1</vt:lpstr>
    </vt:vector>
  </TitlesOfParts>
  <Company>Synchrotron SOLEIL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browser manual user</dc:title>
  <dc:creator>Groupe Controle Acquisitions</dc:creator>
  <cp:keywords>cdma nexus hdf tango reader</cp:keywords>
  <cp:lastModifiedBy>SAINTIN Katy</cp:lastModifiedBy>
  <cp:revision>1987</cp:revision>
  <dcterms:created xsi:type="dcterms:W3CDTF">2003-02-19T13:31:24Z</dcterms:created>
  <dcterms:modified xsi:type="dcterms:W3CDTF">2017-04-21T10:11:43Z</dcterms:modified>
</cp:coreProperties>
</file>